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5" r:id="rId6"/>
    <p:sldId id="266" r:id="rId7"/>
    <p:sldId id="267" r:id="rId8"/>
    <p:sldId id="268" r:id="rId9"/>
    <p:sldId id="26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80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46FBC7-5B70-4A99-988C-78D81A5DE64C}" type="doc">
      <dgm:prSet loTypeId="urn:microsoft.com/office/officeart/2005/8/layout/hierarchy6" loCatId="hierarchy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E21417-980A-40DC-A3FC-248D96729DE1}">
      <dgm:prSet phldrT="[Text]" custT="1"/>
      <dgm:spPr>
        <a:gradFill rotWithShape="0">
          <a:gsLst>
            <a:gs pos="0">
              <a:srgbClr val="92D05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sz="1050" b="1" dirty="0"/>
            <a:t>Pros and Cons of the Model</a:t>
          </a:r>
        </a:p>
      </dgm:t>
    </dgm:pt>
    <dgm:pt modelId="{921122FD-A338-4CE8-890D-62553D931B1E}" type="parTrans" cxnId="{91F583B3-09BC-4C6C-B88A-2279A927BF56}">
      <dgm:prSet/>
      <dgm:spPr/>
      <dgm:t>
        <a:bodyPr/>
        <a:lstStyle/>
        <a:p>
          <a:endParaRPr lang="en-US" sz="3200" b="1"/>
        </a:p>
      </dgm:t>
    </dgm:pt>
    <dgm:pt modelId="{FF22DDB7-EACD-4B0B-AE2B-40CE6C0BDCFD}" type="sibTrans" cxnId="{91F583B3-09BC-4C6C-B88A-2279A927BF56}">
      <dgm:prSet/>
      <dgm:spPr/>
      <dgm:t>
        <a:bodyPr/>
        <a:lstStyle/>
        <a:p>
          <a:endParaRPr lang="en-US" sz="3200" b="1"/>
        </a:p>
      </dgm:t>
    </dgm:pt>
    <dgm:pt modelId="{9F7083A1-B34A-489D-A072-20702A3D4909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050" b="1" dirty="0"/>
            <a:t>Cons</a:t>
          </a:r>
        </a:p>
      </dgm:t>
    </dgm:pt>
    <dgm:pt modelId="{7B5014E4-6DB5-47A4-8136-9618407BA834}" type="parTrans" cxnId="{520B001A-ED20-4D49-A3DB-516C63D63C3B}">
      <dgm:prSet/>
      <dgm:spPr/>
      <dgm:t>
        <a:bodyPr/>
        <a:lstStyle/>
        <a:p>
          <a:endParaRPr lang="en-US" sz="3200" b="1"/>
        </a:p>
      </dgm:t>
    </dgm:pt>
    <dgm:pt modelId="{BB3D80DF-1018-4730-A4DD-62A777BF8D50}" type="sibTrans" cxnId="{520B001A-ED20-4D49-A3DB-516C63D63C3B}">
      <dgm:prSet/>
      <dgm:spPr/>
      <dgm:t>
        <a:bodyPr/>
        <a:lstStyle/>
        <a:p>
          <a:endParaRPr lang="en-US" sz="3200" b="1"/>
        </a:p>
      </dgm:t>
    </dgm:pt>
    <dgm:pt modelId="{D702F4CA-F55D-46C4-B240-6F800E726369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</a:gradFill>
      </dgm:spPr>
      <dgm:t>
        <a:bodyPr/>
        <a:lstStyle/>
        <a:p>
          <a:r>
            <a:rPr lang="en-US" sz="1050" b="1" dirty="0">
              <a:solidFill>
                <a:schemeClr val="tx1">
                  <a:lumMod val="95000"/>
                  <a:lumOff val="5000"/>
                </a:schemeClr>
              </a:solidFill>
            </a:rPr>
            <a:t>Pros</a:t>
          </a:r>
        </a:p>
      </dgm:t>
    </dgm:pt>
    <dgm:pt modelId="{B1F624B0-5F7A-43EE-8C52-4C8C12833441}" type="parTrans" cxnId="{853817C5-B44E-47C9-AA72-45991D9CE996}">
      <dgm:prSet/>
      <dgm:spPr/>
      <dgm:t>
        <a:bodyPr/>
        <a:lstStyle/>
        <a:p>
          <a:endParaRPr lang="en-US" sz="3200" b="1"/>
        </a:p>
      </dgm:t>
    </dgm:pt>
    <dgm:pt modelId="{93BD3A6F-E5EA-48A2-BC91-1B16D349D89D}" type="sibTrans" cxnId="{853817C5-B44E-47C9-AA72-45991D9CE996}">
      <dgm:prSet/>
      <dgm:spPr/>
      <dgm:t>
        <a:bodyPr/>
        <a:lstStyle/>
        <a:p>
          <a:endParaRPr lang="en-US" sz="3200" b="1"/>
        </a:p>
      </dgm:t>
    </dgm:pt>
    <dgm:pt modelId="{CCE550FF-55A3-40EF-A296-1AE325F6F791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The results can be exported in txt file for further analysis. </a:t>
          </a:r>
        </a:p>
      </dgm:t>
    </dgm:pt>
    <dgm:pt modelId="{586DB38F-8437-4A85-90F6-E81EFE5BD1C8}" type="parTrans" cxnId="{32285B2C-A32C-4B9C-B7DE-6441B6CF34E3}">
      <dgm:prSet/>
      <dgm:spPr/>
      <dgm:t>
        <a:bodyPr/>
        <a:lstStyle/>
        <a:p>
          <a:endParaRPr lang="en-US" sz="3200" b="1"/>
        </a:p>
      </dgm:t>
    </dgm:pt>
    <dgm:pt modelId="{77865A48-A8D7-489F-AEEC-0EC4D59442DD}" type="sibTrans" cxnId="{32285B2C-A32C-4B9C-B7DE-6441B6CF34E3}">
      <dgm:prSet/>
      <dgm:spPr/>
      <dgm:t>
        <a:bodyPr/>
        <a:lstStyle/>
        <a:p>
          <a:endParaRPr lang="en-US" sz="3200" b="1"/>
        </a:p>
      </dgm:t>
    </dgm:pt>
    <dgm:pt modelId="{6AA38C01-0526-46EC-9188-1091D092EB73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Relatively it is fast (~40 seconds for 2 months data)</a:t>
          </a:r>
        </a:p>
      </dgm:t>
    </dgm:pt>
    <dgm:pt modelId="{BEC88166-2BD8-429F-91C3-930FD64FA0AC}" type="parTrans" cxnId="{A7494749-0A32-49A0-B890-C9AFA90E9F46}">
      <dgm:prSet/>
      <dgm:spPr/>
      <dgm:t>
        <a:bodyPr/>
        <a:lstStyle/>
        <a:p>
          <a:endParaRPr lang="en-US" sz="3200" b="1"/>
        </a:p>
      </dgm:t>
    </dgm:pt>
    <dgm:pt modelId="{B6D63CD4-5FB9-4E8A-9243-B429D5177FED}" type="sibTrans" cxnId="{A7494749-0A32-49A0-B890-C9AFA90E9F46}">
      <dgm:prSet/>
      <dgm:spPr/>
      <dgm:t>
        <a:bodyPr/>
        <a:lstStyle/>
        <a:p>
          <a:endParaRPr lang="en-US" sz="3200" b="1"/>
        </a:p>
      </dgm:t>
    </dgm:pt>
    <dgm:pt modelId="{632808AD-118F-4755-B042-F033B0C8DB8B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It is flexible to be run for any time range defined by users</a:t>
          </a:r>
        </a:p>
      </dgm:t>
    </dgm:pt>
    <dgm:pt modelId="{D7A74FA1-4204-4B32-80B0-D7D0BCD8A106}" type="parTrans" cxnId="{277861B3-4BD8-49AA-9F2F-4F76B441913E}">
      <dgm:prSet/>
      <dgm:spPr/>
      <dgm:t>
        <a:bodyPr/>
        <a:lstStyle/>
        <a:p>
          <a:endParaRPr lang="en-US" sz="3200" b="1"/>
        </a:p>
      </dgm:t>
    </dgm:pt>
    <dgm:pt modelId="{E8BE8E1D-1913-4776-AE07-D2F3CA931831}" type="sibTrans" cxnId="{277861B3-4BD8-49AA-9F2F-4F76B441913E}">
      <dgm:prSet/>
      <dgm:spPr/>
      <dgm:t>
        <a:bodyPr/>
        <a:lstStyle/>
        <a:p>
          <a:endParaRPr lang="en-US" sz="3200" b="1"/>
        </a:p>
      </dgm:t>
    </dgm:pt>
    <dgm:pt modelId="{BC69C842-88D3-4A1F-AE81-F2C0769D955D}">
      <dgm:prSet custT="1"/>
      <dgm:spPr>
        <a:gradFill rotWithShape="0">
          <a:gsLst>
            <a:gs pos="0">
              <a:srgbClr val="C00000"/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</a:gradFill>
      </dgm:spPr>
      <dgm:t>
        <a:bodyPr/>
        <a:lstStyle/>
        <a:p>
          <a:r>
            <a:rPr lang="en-US" sz="1050" b="1" dirty="0"/>
            <a:t>Data must be imported first in MATLAB and exported in mat file</a:t>
          </a:r>
        </a:p>
      </dgm:t>
    </dgm:pt>
    <dgm:pt modelId="{C1A38AC3-D525-42B4-82DF-96E3D3C52004}" type="parTrans" cxnId="{F91B43B8-E39D-4D56-A9B2-F69BBD467F3C}">
      <dgm:prSet/>
      <dgm:spPr/>
      <dgm:t>
        <a:bodyPr/>
        <a:lstStyle/>
        <a:p>
          <a:endParaRPr lang="en-US" sz="3200" b="1"/>
        </a:p>
      </dgm:t>
    </dgm:pt>
    <dgm:pt modelId="{38CCF9C4-204C-4836-8360-1749CDC6E3F4}" type="sibTrans" cxnId="{F91B43B8-E39D-4D56-A9B2-F69BBD467F3C}">
      <dgm:prSet/>
      <dgm:spPr/>
      <dgm:t>
        <a:bodyPr/>
        <a:lstStyle/>
        <a:p>
          <a:endParaRPr lang="en-US" sz="3200" b="1"/>
        </a:p>
      </dgm:t>
    </dgm:pt>
    <dgm:pt modelId="{8A43BF8A-7887-41DA-92C2-260550D6EBE3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Novel Algorithm. It is not inspired</a:t>
          </a:r>
        </a:p>
      </dgm:t>
    </dgm:pt>
    <dgm:pt modelId="{A75A7A0F-174D-4B05-A8D4-2F4C2597BB17}" type="parTrans" cxnId="{760370DB-4441-4AAE-BAA7-77624F0E4D9C}">
      <dgm:prSet/>
      <dgm:spPr/>
      <dgm:t>
        <a:bodyPr/>
        <a:lstStyle/>
        <a:p>
          <a:endParaRPr lang="en-US" sz="3200" b="1"/>
        </a:p>
      </dgm:t>
    </dgm:pt>
    <dgm:pt modelId="{183DCBF5-41C9-4765-B6AF-D99117B1A9A8}" type="sibTrans" cxnId="{760370DB-4441-4AAE-BAA7-77624F0E4D9C}">
      <dgm:prSet/>
      <dgm:spPr/>
      <dgm:t>
        <a:bodyPr/>
        <a:lstStyle/>
        <a:p>
          <a:endParaRPr lang="en-US" sz="3200" b="1"/>
        </a:p>
      </dgm:t>
    </dgm:pt>
    <dgm:pt modelId="{F9D244FA-1B8D-490E-B4B9-9B1AF47FAF6F}">
      <dgm:prSet custT="1"/>
      <dgm:spPr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gm:spPr>
      <dgm:t>
        <a:bodyPr spcFirstLastPara="0" vert="horz" wrap="square" lIns="41910" tIns="41910" rIns="41910" bIns="41910" numCol="1" spcCol="1270" anchor="ctr" anchorCtr="0"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The model can estimate how much water for how long is used for 8 major sources. </a:t>
          </a:r>
        </a:p>
      </dgm:t>
    </dgm:pt>
    <dgm:pt modelId="{989F09BE-39A5-4DF6-A5F1-AB547F6EC2A4}" type="parTrans" cxnId="{E8EF80C6-8E68-4791-9681-C345262E8C84}">
      <dgm:prSet/>
      <dgm:spPr/>
      <dgm:t>
        <a:bodyPr/>
        <a:lstStyle/>
        <a:p>
          <a:endParaRPr lang="en-US" sz="3200" b="1"/>
        </a:p>
      </dgm:t>
    </dgm:pt>
    <dgm:pt modelId="{523949B4-750A-4B31-9A3C-5E6157CD6DA1}" type="sibTrans" cxnId="{E8EF80C6-8E68-4791-9681-C345262E8C84}">
      <dgm:prSet/>
      <dgm:spPr/>
      <dgm:t>
        <a:bodyPr/>
        <a:lstStyle/>
        <a:p>
          <a:endParaRPr lang="en-US" sz="3200" b="1"/>
        </a:p>
      </dgm:t>
    </dgm:pt>
    <dgm:pt modelId="{40F43C48-5A53-44EC-8273-5EE906A94379}">
      <dgm:prSet custT="1"/>
      <dgm:spPr>
        <a:gradFill rotWithShape="0">
          <a:gsLst>
            <a:gs pos="0">
              <a:srgbClr val="C00000"/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</a:gradFill>
        <a:ln>
          <a:solidFill>
            <a:schemeClr val="accent1"/>
          </a:solidFill>
        </a:ln>
      </dgm:spPr>
      <dgm:t>
        <a:bodyPr/>
        <a:lstStyle/>
        <a:p>
          <a:r>
            <a:rPr lang="en-US" sz="1050" b="1" dirty="0"/>
            <a:t>It cannot estimate shower and toilet separately but It can be improved if data providers prepare a real training datasets.</a:t>
          </a:r>
        </a:p>
      </dgm:t>
    </dgm:pt>
    <dgm:pt modelId="{9DF8E059-EEFA-4527-9772-24971B125B8D}" type="parTrans" cxnId="{4D53F395-8B7C-497E-8580-93F418AE8BD7}">
      <dgm:prSet/>
      <dgm:spPr/>
      <dgm:t>
        <a:bodyPr/>
        <a:lstStyle/>
        <a:p>
          <a:endParaRPr lang="en-US" sz="3200" b="1"/>
        </a:p>
      </dgm:t>
    </dgm:pt>
    <dgm:pt modelId="{39EE9C68-62A7-4AA0-9F28-E181540D4A30}" type="sibTrans" cxnId="{4D53F395-8B7C-497E-8580-93F418AE8BD7}">
      <dgm:prSet/>
      <dgm:spPr/>
      <dgm:t>
        <a:bodyPr/>
        <a:lstStyle/>
        <a:p>
          <a:endParaRPr lang="en-US" sz="3200" b="1"/>
        </a:p>
      </dgm:t>
    </dgm:pt>
    <dgm:pt modelId="{45536536-67ED-47EF-9387-F4BABAD4B992}" type="pres">
      <dgm:prSet presAssocID="{A746FBC7-5B70-4A99-988C-78D81A5DE64C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3E848E0-6AA5-4C12-9F90-7CD0F2271882}" type="pres">
      <dgm:prSet presAssocID="{A746FBC7-5B70-4A99-988C-78D81A5DE64C}" presName="hierFlow" presStyleCnt="0"/>
      <dgm:spPr/>
    </dgm:pt>
    <dgm:pt modelId="{2ADFBDC7-76C1-489B-8B08-D04F85CED669}" type="pres">
      <dgm:prSet presAssocID="{A746FBC7-5B70-4A99-988C-78D81A5DE64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F9E807A-DB74-45D3-88C4-D39E8ACFA15C}" type="pres">
      <dgm:prSet presAssocID="{F6E21417-980A-40DC-A3FC-248D96729DE1}" presName="Name14" presStyleCnt="0"/>
      <dgm:spPr/>
    </dgm:pt>
    <dgm:pt modelId="{94D5B795-3D12-4E2D-B98A-C3C62C312763}" type="pres">
      <dgm:prSet presAssocID="{F6E21417-980A-40DC-A3FC-248D96729DE1}" presName="level1Shape" presStyleLbl="node0" presStyleIdx="0" presStyleCnt="1" custLinFactNeighborX="2799" custLinFactNeighborY="1567">
        <dgm:presLayoutVars>
          <dgm:chPref val="3"/>
        </dgm:presLayoutVars>
      </dgm:prSet>
      <dgm:spPr/>
    </dgm:pt>
    <dgm:pt modelId="{5139500B-5B68-45DB-BA70-DEC009D4A7F8}" type="pres">
      <dgm:prSet presAssocID="{F6E21417-980A-40DC-A3FC-248D96729DE1}" presName="hierChild2" presStyleCnt="0"/>
      <dgm:spPr/>
    </dgm:pt>
    <dgm:pt modelId="{F337FF05-8B0F-4E44-AA9C-C9151E58E043}" type="pres">
      <dgm:prSet presAssocID="{B1F624B0-5F7A-43EE-8C52-4C8C12833441}" presName="Name19" presStyleLbl="parChTrans1D2" presStyleIdx="0" presStyleCnt="2"/>
      <dgm:spPr/>
    </dgm:pt>
    <dgm:pt modelId="{584CBB77-8E9A-43FA-852A-021AE68BE56D}" type="pres">
      <dgm:prSet presAssocID="{D702F4CA-F55D-46C4-B240-6F800E726369}" presName="Name21" presStyleCnt="0"/>
      <dgm:spPr/>
    </dgm:pt>
    <dgm:pt modelId="{5113289B-1B86-4868-B4A5-11B54D43BDBA}" type="pres">
      <dgm:prSet presAssocID="{D702F4CA-F55D-46C4-B240-6F800E726369}" presName="level2Shape" presStyleLbl="node2" presStyleIdx="0" presStyleCnt="2"/>
      <dgm:spPr/>
    </dgm:pt>
    <dgm:pt modelId="{F724AC63-C5AE-4A60-BA90-4E60CC26A20F}" type="pres">
      <dgm:prSet presAssocID="{D702F4CA-F55D-46C4-B240-6F800E726369}" presName="hierChild3" presStyleCnt="0"/>
      <dgm:spPr/>
    </dgm:pt>
    <dgm:pt modelId="{515FEDFB-2EDB-4441-8ADE-F7491FB6B89B}" type="pres">
      <dgm:prSet presAssocID="{A75A7A0F-174D-4B05-A8D4-2F4C2597BB17}" presName="Name19" presStyleLbl="parChTrans1D3" presStyleIdx="0" presStyleCnt="7"/>
      <dgm:spPr/>
    </dgm:pt>
    <dgm:pt modelId="{A05E335B-FFC7-4F65-8A9A-4BDA18A0B6DE}" type="pres">
      <dgm:prSet presAssocID="{8A43BF8A-7887-41DA-92C2-260550D6EBE3}" presName="Name21" presStyleCnt="0"/>
      <dgm:spPr/>
    </dgm:pt>
    <dgm:pt modelId="{CD86F519-B06B-47A0-BD37-12CBE5B03519}" type="pres">
      <dgm:prSet presAssocID="{8A43BF8A-7887-41DA-92C2-260550D6EBE3}" presName="level2Shape" presStyleLbl="node3" presStyleIdx="0" presStyleCnt="7"/>
      <dgm:spPr>
        <a:xfrm>
          <a:off x="5735" y="2890638"/>
          <a:ext cx="1333488" cy="888992"/>
        </a:xfrm>
        <a:prstGeom prst="roundRect">
          <a:avLst>
            <a:gd name="adj" fmla="val 10000"/>
          </a:avLst>
        </a:prstGeom>
      </dgm:spPr>
    </dgm:pt>
    <dgm:pt modelId="{7E2FFD4B-2C4F-4841-BD6E-A62D4371F7A6}" type="pres">
      <dgm:prSet presAssocID="{8A43BF8A-7887-41DA-92C2-260550D6EBE3}" presName="hierChild3" presStyleCnt="0"/>
      <dgm:spPr/>
    </dgm:pt>
    <dgm:pt modelId="{210261AE-C792-404F-9739-C1FFC1B1D968}" type="pres">
      <dgm:prSet presAssocID="{989F09BE-39A5-4DF6-A5F1-AB547F6EC2A4}" presName="Name19" presStyleLbl="parChTrans1D3" presStyleIdx="1" presStyleCnt="7"/>
      <dgm:spPr/>
    </dgm:pt>
    <dgm:pt modelId="{510D327F-CDA7-4E32-8DB9-D5C13F6E77DE}" type="pres">
      <dgm:prSet presAssocID="{F9D244FA-1B8D-490E-B4B9-9B1AF47FAF6F}" presName="Name21" presStyleCnt="0"/>
      <dgm:spPr/>
    </dgm:pt>
    <dgm:pt modelId="{87063036-8973-4ED0-92BA-4B7229B8491B}" type="pres">
      <dgm:prSet presAssocID="{F9D244FA-1B8D-490E-B4B9-9B1AF47FAF6F}" presName="level2Shape" presStyleLbl="node3" presStyleIdx="1" presStyleCnt="7"/>
      <dgm:spPr>
        <a:xfrm>
          <a:off x="1739270" y="2890638"/>
          <a:ext cx="1333488" cy="888992"/>
        </a:xfrm>
        <a:prstGeom prst="roundRect">
          <a:avLst>
            <a:gd name="adj" fmla="val 10000"/>
          </a:avLst>
        </a:prstGeom>
      </dgm:spPr>
    </dgm:pt>
    <dgm:pt modelId="{9B76A2B6-2B9D-4D3E-A910-FC4D68508E00}" type="pres">
      <dgm:prSet presAssocID="{F9D244FA-1B8D-490E-B4B9-9B1AF47FAF6F}" presName="hierChild3" presStyleCnt="0"/>
      <dgm:spPr/>
    </dgm:pt>
    <dgm:pt modelId="{9D084B84-FEB5-482B-949C-F6122FF3703D}" type="pres">
      <dgm:prSet presAssocID="{D7A74FA1-4204-4B32-80B0-D7D0BCD8A106}" presName="Name19" presStyleLbl="parChTrans1D3" presStyleIdx="2" presStyleCnt="7"/>
      <dgm:spPr/>
    </dgm:pt>
    <dgm:pt modelId="{4837554B-7BCA-407A-94DD-300D0BA2712D}" type="pres">
      <dgm:prSet presAssocID="{632808AD-118F-4755-B042-F033B0C8DB8B}" presName="Name21" presStyleCnt="0"/>
      <dgm:spPr/>
    </dgm:pt>
    <dgm:pt modelId="{D447CF9F-2A0C-41F1-84BA-97342A233EA9}" type="pres">
      <dgm:prSet presAssocID="{632808AD-118F-4755-B042-F033B0C8DB8B}" presName="level2Shape" presStyleLbl="node3" presStyleIdx="2" presStyleCnt="7"/>
      <dgm:spPr>
        <a:xfrm>
          <a:off x="3472806" y="2890638"/>
          <a:ext cx="1333488" cy="888992"/>
        </a:xfrm>
        <a:prstGeom prst="roundRect">
          <a:avLst>
            <a:gd name="adj" fmla="val 10000"/>
          </a:avLst>
        </a:prstGeom>
      </dgm:spPr>
    </dgm:pt>
    <dgm:pt modelId="{B2BD46CD-93A1-4E11-8527-209C817747C4}" type="pres">
      <dgm:prSet presAssocID="{632808AD-118F-4755-B042-F033B0C8DB8B}" presName="hierChild3" presStyleCnt="0"/>
      <dgm:spPr/>
    </dgm:pt>
    <dgm:pt modelId="{C1287600-4542-421A-BC1B-D730D875FE57}" type="pres">
      <dgm:prSet presAssocID="{BEC88166-2BD8-429F-91C3-930FD64FA0AC}" presName="Name19" presStyleLbl="parChTrans1D3" presStyleIdx="3" presStyleCnt="7"/>
      <dgm:spPr/>
    </dgm:pt>
    <dgm:pt modelId="{3A84B391-A668-4561-95F8-182114945FDA}" type="pres">
      <dgm:prSet presAssocID="{6AA38C01-0526-46EC-9188-1091D092EB73}" presName="Name21" presStyleCnt="0"/>
      <dgm:spPr/>
    </dgm:pt>
    <dgm:pt modelId="{2247ED29-8AFB-4A6F-B1AD-00FF5255A396}" type="pres">
      <dgm:prSet presAssocID="{6AA38C01-0526-46EC-9188-1091D092EB73}" presName="level2Shape" presStyleLbl="node3" presStyleIdx="3" presStyleCnt="7"/>
      <dgm:spPr>
        <a:xfrm>
          <a:off x="5206341" y="2890638"/>
          <a:ext cx="1333488" cy="888992"/>
        </a:xfrm>
        <a:prstGeom prst="roundRect">
          <a:avLst>
            <a:gd name="adj" fmla="val 10000"/>
          </a:avLst>
        </a:prstGeom>
      </dgm:spPr>
    </dgm:pt>
    <dgm:pt modelId="{08CA12E6-8A77-4182-8838-5E9A28B96FE7}" type="pres">
      <dgm:prSet presAssocID="{6AA38C01-0526-46EC-9188-1091D092EB73}" presName="hierChild3" presStyleCnt="0"/>
      <dgm:spPr/>
    </dgm:pt>
    <dgm:pt modelId="{CB47AF3B-DAD5-4363-8DC6-55BBCC91A72C}" type="pres">
      <dgm:prSet presAssocID="{586DB38F-8437-4A85-90F6-E81EFE5BD1C8}" presName="Name19" presStyleLbl="parChTrans1D3" presStyleIdx="4" presStyleCnt="7"/>
      <dgm:spPr/>
    </dgm:pt>
    <dgm:pt modelId="{E819254E-86E2-467A-9BD2-00C3A63B9D16}" type="pres">
      <dgm:prSet presAssocID="{CCE550FF-55A3-40EF-A296-1AE325F6F791}" presName="Name21" presStyleCnt="0"/>
      <dgm:spPr/>
    </dgm:pt>
    <dgm:pt modelId="{BA95EED9-1FDC-4BEA-B941-A68D48F8DCA7}" type="pres">
      <dgm:prSet presAssocID="{CCE550FF-55A3-40EF-A296-1AE325F6F791}" presName="level2Shape" presStyleLbl="node3" presStyleIdx="4" presStyleCnt="7"/>
      <dgm:spPr>
        <a:xfrm>
          <a:off x="6939877" y="2890638"/>
          <a:ext cx="1333488" cy="888992"/>
        </a:xfrm>
        <a:prstGeom prst="roundRect">
          <a:avLst>
            <a:gd name="adj" fmla="val 10000"/>
          </a:avLst>
        </a:prstGeom>
      </dgm:spPr>
    </dgm:pt>
    <dgm:pt modelId="{943424F7-AF38-4946-A571-426FC099339B}" type="pres">
      <dgm:prSet presAssocID="{CCE550FF-55A3-40EF-A296-1AE325F6F791}" presName="hierChild3" presStyleCnt="0"/>
      <dgm:spPr/>
    </dgm:pt>
    <dgm:pt modelId="{C3E336F3-A225-4624-A076-016066F0C756}" type="pres">
      <dgm:prSet presAssocID="{7B5014E4-6DB5-47A4-8136-9618407BA834}" presName="Name19" presStyleLbl="parChTrans1D2" presStyleIdx="1" presStyleCnt="2"/>
      <dgm:spPr/>
    </dgm:pt>
    <dgm:pt modelId="{8A04CBE2-1B70-4B46-9559-7BB74A5F3A85}" type="pres">
      <dgm:prSet presAssocID="{9F7083A1-B34A-489D-A072-20702A3D4909}" presName="Name21" presStyleCnt="0"/>
      <dgm:spPr/>
    </dgm:pt>
    <dgm:pt modelId="{4484EA3D-BB37-468E-BBFE-F2547E613D57}" type="pres">
      <dgm:prSet presAssocID="{9F7083A1-B34A-489D-A072-20702A3D4909}" presName="level2Shape" presStyleLbl="node2" presStyleIdx="1" presStyleCnt="2"/>
      <dgm:spPr/>
    </dgm:pt>
    <dgm:pt modelId="{7DF1246E-670E-42E0-B3EF-5C839DFAE7EE}" type="pres">
      <dgm:prSet presAssocID="{9F7083A1-B34A-489D-A072-20702A3D4909}" presName="hierChild3" presStyleCnt="0"/>
      <dgm:spPr/>
    </dgm:pt>
    <dgm:pt modelId="{FFA77A75-57DA-4A20-8F4F-AAAF52DEC3C0}" type="pres">
      <dgm:prSet presAssocID="{C1A38AC3-D525-42B4-82DF-96E3D3C52004}" presName="Name19" presStyleLbl="parChTrans1D3" presStyleIdx="5" presStyleCnt="7"/>
      <dgm:spPr/>
    </dgm:pt>
    <dgm:pt modelId="{C7EA17A9-651A-416C-B8A9-8099FC8EBE7E}" type="pres">
      <dgm:prSet presAssocID="{BC69C842-88D3-4A1F-AE81-F2C0769D955D}" presName="Name21" presStyleCnt="0"/>
      <dgm:spPr/>
    </dgm:pt>
    <dgm:pt modelId="{56793042-149A-401D-A2A6-EC3141F1AD7B}" type="pres">
      <dgm:prSet presAssocID="{BC69C842-88D3-4A1F-AE81-F2C0769D955D}" presName="level2Shape" presStyleLbl="node3" presStyleIdx="5" presStyleCnt="7"/>
      <dgm:spPr/>
    </dgm:pt>
    <dgm:pt modelId="{D2DF2FF0-E028-46A5-AB97-B3B06566AC64}" type="pres">
      <dgm:prSet presAssocID="{BC69C842-88D3-4A1F-AE81-F2C0769D955D}" presName="hierChild3" presStyleCnt="0"/>
      <dgm:spPr/>
    </dgm:pt>
    <dgm:pt modelId="{AF6B664E-76F6-4B2C-AAB1-922BC9B22432}" type="pres">
      <dgm:prSet presAssocID="{9DF8E059-EEFA-4527-9772-24971B125B8D}" presName="Name19" presStyleLbl="parChTrans1D3" presStyleIdx="6" presStyleCnt="7"/>
      <dgm:spPr/>
    </dgm:pt>
    <dgm:pt modelId="{34299E4B-E1B0-4C86-B351-383FA973F51D}" type="pres">
      <dgm:prSet presAssocID="{40F43C48-5A53-44EC-8273-5EE906A94379}" presName="Name21" presStyleCnt="0"/>
      <dgm:spPr/>
    </dgm:pt>
    <dgm:pt modelId="{509CB50B-2615-4F54-9238-77B51073F578}" type="pres">
      <dgm:prSet presAssocID="{40F43C48-5A53-44EC-8273-5EE906A94379}" presName="level2Shape" presStyleLbl="node3" presStyleIdx="6" presStyleCnt="7" custScaleY="171261"/>
      <dgm:spPr/>
    </dgm:pt>
    <dgm:pt modelId="{7F4EA201-DBA0-4E36-BEDE-15523539E61C}" type="pres">
      <dgm:prSet presAssocID="{40F43C48-5A53-44EC-8273-5EE906A94379}" presName="hierChild3" presStyleCnt="0"/>
      <dgm:spPr/>
    </dgm:pt>
    <dgm:pt modelId="{017A7D79-ADDD-49BD-BF0F-2BA5275D300E}" type="pres">
      <dgm:prSet presAssocID="{A746FBC7-5B70-4A99-988C-78D81A5DE64C}" presName="bgShapesFlow" presStyleCnt="0"/>
      <dgm:spPr/>
    </dgm:pt>
  </dgm:ptLst>
  <dgm:cxnLst>
    <dgm:cxn modelId="{94CC5C0A-4C51-49C3-B756-E5E3A958916E}" type="presOf" srcId="{9F7083A1-B34A-489D-A072-20702A3D4909}" destId="{4484EA3D-BB37-468E-BBFE-F2547E613D57}" srcOrd="0" destOrd="0" presId="urn:microsoft.com/office/officeart/2005/8/layout/hierarchy6"/>
    <dgm:cxn modelId="{4A7AB40D-C135-4F01-8B00-87DF555B0C8E}" type="presOf" srcId="{BC69C842-88D3-4A1F-AE81-F2C0769D955D}" destId="{56793042-149A-401D-A2A6-EC3141F1AD7B}" srcOrd="0" destOrd="0" presId="urn:microsoft.com/office/officeart/2005/8/layout/hierarchy6"/>
    <dgm:cxn modelId="{22C7000E-1574-45BA-9394-9D64B2C426DF}" type="presOf" srcId="{D7A74FA1-4204-4B32-80B0-D7D0BCD8A106}" destId="{9D084B84-FEB5-482B-949C-F6122FF3703D}" srcOrd="0" destOrd="0" presId="urn:microsoft.com/office/officeart/2005/8/layout/hierarchy6"/>
    <dgm:cxn modelId="{5D356D18-4713-43D2-A477-F6962A3E4D67}" type="presOf" srcId="{8A43BF8A-7887-41DA-92C2-260550D6EBE3}" destId="{CD86F519-B06B-47A0-BD37-12CBE5B03519}" srcOrd="0" destOrd="0" presId="urn:microsoft.com/office/officeart/2005/8/layout/hierarchy6"/>
    <dgm:cxn modelId="{520B001A-ED20-4D49-A3DB-516C63D63C3B}" srcId="{F6E21417-980A-40DC-A3FC-248D96729DE1}" destId="{9F7083A1-B34A-489D-A072-20702A3D4909}" srcOrd="1" destOrd="0" parTransId="{7B5014E4-6DB5-47A4-8136-9618407BA834}" sibTransId="{BB3D80DF-1018-4730-A4DD-62A777BF8D50}"/>
    <dgm:cxn modelId="{F38A8729-1042-4147-A081-0E0370517EA2}" type="presOf" srcId="{9DF8E059-EEFA-4527-9772-24971B125B8D}" destId="{AF6B664E-76F6-4B2C-AAB1-922BC9B22432}" srcOrd="0" destOrd="0" presId="urn:microsoft.com/office/officeart/2005/8/layout/hierarchy6"/>
    <dgm:cxn modelId="{32285B2C-A32C-4B9C-B7DE-6441B6CF34E3}" srcId="{D702F4CA-F55D-46C4-B240-6F800E726369}" destId="{CCE550FF-55A3-40EF-A296-1AE325F6F791}" srcOrd="4" destOrd="0" parTransId="{586DB38F-8437-4A85-90F6-E81EFE5BD1C8}" sibTransId="{77865A48-A8D7-489F-AEEC-0EC4D59442DD}"/>
    <dgm:cxn modelId="{77A11A31-6FD2-4115-8D48-F71BC44A406D}" type="presOf" srcId="{BEC88166-2BD8-429F-91C3-930FD64FA0AC}" destId="{C1287600-4542-421A-BC1B-D730D875FE57}" srcOrd="0" destOrd="0" presId="urn:microsoft.com/office/officeart/2005/8/layout/hierarchy6"/>
    <dgm:cxn modelId="{4A69E437-0848-41D4-969E-CD194E3B2CB8}" type="presOf" srcId="{A746FBC7-5B70-4A99-988C-78D81A5DE64C}" destId="{45536536-67ED-47EF-9387-F4BABAD4B992}" srcOrd="0" destOrd="0" presId="urn:microsoft.com/office/officeart/2005/8/layout/hierarchy6"/>
    <dgm:cxn modelId="{A7494749-0A32-49A0-B890-C9AFA90E9F46}" srcId="{D702F4CA-F55D-46C4-B240-6F800E726369}" destId="{6AA38C01-0526-46EC-9188-1091D092EB73}" srcOrd="3" destOrd="0" parTransId="{BEC88166-2BD8-429F-91C3-930FD64FA0AC}" sibTransId="{B6D63CD4-5FB9-4E8A-9243-B429D5177FED}"/>
    <dgm:cxn modelId="{00FDB885-3B13-46E8-9A1D-7EE0E845CCAB}" type="presOf" srcId="{6AA38C01-0526-46EC-9188-1091D092EB73}" destId="{2247ED29-8AFB-4A6F-B1AD-00FF5255A396}" srcOrd="0" destOrd="0" presId="urn:microsoft.com/office/officeart/2005/8/layout/hierarchy6"/>
    <dgm:cxn modelId="{D47C7E88-1185-490C-B93C-C72A6951A568}" type="presOf" srcId="{B1F624B0-5F7A-43EE-8C52-4C8C12833441}" destId="{F337FF05-8B0F-4E44-AA9C-C9151E58E043}" srcOrd="0" destOrd="0" presId="urn:microsoft.com/office/officeart/2005/8/layout/hierarchy6"/>
    <dgm:cxn modelId="{4D53F395-8B7C-497E-8580-93F418AE8BD7}" srcId="{9F7083A1-B34A-489D-A072-20702A3D4909}" destId="{40F43C48-5A53-44EC-8273-5EE906A94379}" srcOrd="1" destOrd="0" parTransId="{9DF8E059-EEFA-4527-9772-24971B125B8D}" sibTransId="{39EE9C68-62A7-4AA0-9F28-E181540D4A30}"/>
    <dgm:cxn modelId="{7E167EA3-91F2-49E9-B1E4-EEDF8D66EEDB}" type="presOf" srcId="{40F43C48-5A53-44EC-8273-5EE906A94379}" destId="{509CB50B-2615-4F54-9238-77B51073F578}" srcOrd="0" destOrd="0" presId="urn:microsoft.com/office/officeart/2005/8/layout/hierarchy6"/>
    <dgm:cxn modelId="{6148D5A7-A900-4E97-8C7A-451C425AA323}" type="presOf" srcId="{586DB38F-8437-4A85-90F6-E81EFE5BD1C8}" destId="{CB47AF3B-DAD5-4363-8DC6-55BBCC91A72C}" srcOrd="0" destOrd="0" presId="urn:microsoft.com/office/officeart/2005/8/layout/hierarchy6"/>
    <dgm:cxn modelId="{A5D2DBA7-62E8-48C1-A2EB-A45324384B48}" type="presOf" srcId="{A75A7A0F-174D-4B05-A8D4-2F4C2597BB17}" destId="{515FEDFB-2EDB-4441-8ADE-F7491FB6B89B}" srcOrd="0" destOrd="0" presId="urn:microsoft.com/office/officeart/2005/8/layout/hierarchy6"/>
    <dgm:cxn modelId="{277861B3-4BD8-49AA-9F2F-4F76B441913E}" srcId="{D702F4CA-F55D-46C4-B240-6F800E726369}" destId="{632808AD-118F-4755-B042-F033B0C8DB8B}" srcOrd="2" destOrd="0" parTransId="{D7A74FA1-4204-4B32-80B0-D7D0BCD8A106}" sibTransId="{E8BE8E1D-1913-4776-AE07-D2F3CA931831}"/>
    <dgm:cxn modelId="{91F583B3-09BC-4C6C-B88A-2279A927BF56}" srcId="{A746FBC7-5B70-4A99-988C-78D81A5DE64C}" destId="{F6E21417-980A-40DC-A3FC-248D96729DE1}" srcOrd="0" destOrd="0" parTransId="{921122FD-A338-4CE8-890D-62553D931B1E}" sibTransId="{FF22DDB7-EACD-4B0B-AE2B-40CE6C0BDCFD}"/>
    <dgm:cxn modelId="{9E804BB6-468C-4FC3-B7BD-BD7059C7161F}" type="presOf" srcId="{7B5014E4-6DB5-47A4-8136-9618407BA834}" destId="{C3E336F3-A225-4624-A076-016066F0C756}" srcOrd="0" destOrd="0" presId="urn:microsoft.com/office/officeart/2005/8/layout/hierarchy6"/>
    <dgm:cxn modelId="{F91B43B8-E39D-4D56-A9B2-F69BBD467F3C}" srcId="{9F7083A1-B34A-489D-A072-20702A3D4909}" destId="{BC69C842-88D3-4A1F-AE81-F2C0769D955D}" srcOrd="0" destOrd="0" parTransId="{C1A38AC3-D525-42B4-82DF-96E3D3C52004}" sibTransId="{38CCF9C4-204C-4836-8360-1749CDC6E3F4}"/>
    <dgm:cxn modelId="{853817C5-B44E-47C9-AA72-45991D9CE996}" srcId="{F6E21417-980A-40DC-A3FC-248D96729DE1}" destId="{D702F4CA-F55D-46C4-B240-6F800E726369}" srcOrd="0" destOrd="0" parTransId="{B1F624B0-5F7A-43EE-8C52-4C8C12833441}" sibTransId="{93BD3A6F-E5EA-48A2-BC91-1B16D349D89D}"/>
    <dgm:cxn modelId="{E8EF80C6-8E68-4791-9681-C345262E8C84}" srcId="{D702F4CA-F55D-46C4-B240-6F800E726369}" destId="{F9D244FA-1B8D-490E-B4B9-9B1AF47FAF6F}" srcOrd="1" destOrd="0" parTransId="{989F09BE-39A5-4DF6-A5F1-AB547F6EC2A4}" sibTransId="{523949B4-750A-4B31-9A3C-5E6157CD6DA1}"/>
    <dgm:cxn modelId="{172672CE-9250-4DE4-8910-E00F8434A0BF}" type="presOf" srcId="{F6E21417-980A-40DC-A3FC-248D96729DE1}" destId="{94D5B795-3D12-4E2D-B98A-C3C62C312763}" srcOrd="0" destOrd="0" presId="urn:microsoft.com/office/officeart/2005/8/layout/hierarchy6"/>
    <dgm:cxn modelId="{388CDCD3-F693-4C51-A219-2A262AF43E41}" type="presOf" srcId="{D702F4CA-F55D-46C4-B240-6F800E726369}" destId="{5113289B-1B86-4868-B4A5-11B54D43BDBA}" srcOrd="0" destOrd="0" presId="urn:microsoft.com/office/officeart/2005/8/layout/hierarchy6"/>
    <dgm:cxn modelId="{760370DB-4441-4AAE-BAA7-77624F0E4D9C}" srcId="{D702F4CA-F55D-46C4-B240-6F800E726369}" destId="{8A43BF8A-7887-41DA-92C2-260550D6EBE3}" srcOrd="0" destOrd="0" parTransId="{A75A7A0F-174D-4B05-A8D4-2F4C2597BB17}" sibTransId="{183DCBF5-41C9-4765-B6AF-D99117B1A9A8}"/>
    <dgm:cxn modelId="{527925F5-0D1B-4218-B434-3E806EADB89A}" type="presOf" srcId="{C1A38AC3-D525-42B4-82DF-96E3D3C52004}" destId="{FFA77A75-57DA-4A20-8F4F-AAAF52DEC3C0}" srcOrd="0" destOrd="0" presId="urn:microsoft.com/office/officeart/2005/8/layout/hierarchy6"/>
    <dgm:cxn modelId="{7E3CC9F7-7D96-4FFE-A3D5-65A0A7EFCF35}" type="presOf" srcId="{F9D244FA-1B8D-490E-B4B9-9B1AF47FAF6F}" destId="{87063036-8973-4ED0-92BA-4B7229B8491B}" srcOrd="0" destOrd="0" presId="urn:microsoft.com/office/officeart/2005/8/layout/hierarchy6"/>
    <dgm:cxn modelId="{AAF771FA-3C1E-4C38-9275-0E036F25EFD9}" type="presOf" srcId="{989F09BE-39A5-4DF6-A5F1-AB547F6EC2A4}" destId="{210261AE-C792-404F-9739-C1FFC1B1D968}" srcOrd="0" destOrd="0" presId="urn:microsoft.com/office/officeart/2005/8/layout/hierarchy6"/>
    <dgm:cxn modelId="{2AB256FA-3A12-4189-A2B4-CC857BA47BEC}" type="presOf" srcId="{632808AD-118F-4755-B042-F033B0C8DB8B}" destId="{D447CF9F-2A0C-41F1-84BA-97342A233EA9}" srcOrd="0" destOrd="0" presId="urn:microsoft.com/office/officeart/2005/8/layout/hierarchy6"/>
    <dgm:cxn modelId="{9734AEFC-B661-46EE-B44A-80E0BF6124C7}" type="presOf" srcId="{CCE550FF-55A3-40EF-A296-1AE325F6F791}" destId="{BA95EED9-1FDC-4BEA-B941-A68D48F8DCA7}" srcOrd="0" destOrd="0" presId="urn:microsoft.com/office/officeart/2005/8/layout/hierarchy6"/>
    <dgm:cxn modelId="{A4CB52D5-2070-4B7D-A9DE-9D40E783C5E1}" type="presParOf" srcId="{45536536-67ED-47EF-9387-F4BABAD4B992}" destId="{C3E848E0-6AA5-4C12-9F90-7CD0F2271882}" srcOrd="0" destOrd="0" presId="urn:microsoft.com/office/officeart/2005/8/layout/hierarchy6"/>
    <dgm:cxn modelId="{37EE740A-2BB2-4812-91BA-D32CB564571B}" type="presParOf" srcId="{C3E848E0-6AA5-4C12-9F90-7CD0F2271882}" destId="{2ADFBDC7-76C1-489B-8B08-D04F85CED669}" srcOrd="0" destOrd="0" presId="urn:microsoft.com/office/officeart/2005/8/layout/hierarchy6"/>
    <dgm:cxn modelId="{9887C9CA-4581-4871-8161-8B7C015ED2D5}" type="presParOf" srcId="{2ADFBDC7-76C1-489B-8B08-D04F85CED669}" destId="{3F9E807A-DB74-45D3-88C4-D39E8ACFA15C}" srcOrd="0" destOrd="0" presId="urn:microsoft.com/office/officeart/2005/8/layout/hierarchy6"/>
    <dgm:cxn modelId="{8165201C-2222-4AE7-BB47-C7AA3191DAB3}" type="presParOf" srcId="{3F9E807A-DB74-45D3-88C4-D39E8ACFA15C}" destId="{94D5B795-3D12-4E2D-B98A-C3C62C312763}" srcOrd="0" destOrd="0" presId="urn:microsoft.com/office/officeart/2005/8/layout/hierarchy6"/>
    <dgm:cxn modelId="{74129803-55CE-4302-A7C8-E70D5231C1B2}" type="presParOf" srcId="{3F9E807A-DB74-45D3-88C4-D39E8ACFA15C}" destId="{5139500B-5B68-45DB-BA70-DEC009D4A7F8}" srcOrd="1" destOrd="0" presId="urn:microsoft.com/office/officeart/2005/8/layout/hierarchy6"/>
    <dgm:cxn modelId="{BC6E1B00-CFBC-49A9-B840-326B545E4931}" type="presParOf" srcId="{5139500B-5B68-45DB-BA70-DEC009D4A7F8}" destId="{F337FF05-8B0F-4E44-AA9C-C9151E58E043}" srcOrd="0" destOrd="0" presId="urn:microsoft.com/office/officeart/2005/8/layout/hierarchy6"/>
    <dgm:cxn modelId="{B5ABD279-F7FC-4802-9403-9DBEEB2A7A1F}" type="presParOf" srcId="{5139500B-5B68-45DB-BA70-DEC009D4A7F8}" destId="{584CBB77-8E9A-43FA-852A-021AE68BE56D}" srcOrd="1" destOrd="0" presId="urn:microsoft.com/office/officeart/2005/8/layout/hierarchy6"/>
    <dgm:cxn modelId="{BD46484D-A0B4-4A90-9C76-6ED83935B89A}" type="presParOf" srcId="{584CBB77-8E9A-43FA-852A-021AE68BE56D}" destId="{5113289B-1B86-4868-B4A5-11B54D43BDBA}" srcOrd="0" destOrd="0" presId="urn:microsoft.com/office/officeart/2005/8/layout/hierarchy6"/>
    <dgm:cxn modelId="{6FBE269C-9889-4EF8-B55F-CF2FFB7EF089}" type="presParOf" srcId="{584CBB77-8E9A-43FA-852A-021AE68BE56D}" destId="{F724AC63-C5AE-4A60-BA90-4E60CC26A20F}" srcOrd="1" destOrd="0" presId="urn:microsoft.com/office/officeart/2005/8/layout/hierarchy6"/>
    <dgm:cxn modelId="{E8599299-3969-4524-A7E5-DA36BB1C06B0}" type="presParOf" srcId="{F724AC63-C5AE-4A60-BA90-4E60CC26A20F}" destId="{515FEDFB-2EDB-4441-8ADE-F7491FB6B89B}" srcOrd="0" destOrd="0" presId="urn:microsoft.com/office/officeart/2005/8/layout/hierarchy6"/>
    <dgm:cxn modelId="{FCADEF5E-CA75-4A56-8439-93BAA453B7D1}" type="presParOf" srcId="{F724AC63-C5AE-4A60-BA90-4E60CC26A20F}" destId="{A05E335B-FFC7-4F65-8A9A-4BDA18A0B6DE}" srcOrd="1" destOrd="0" presId="urn:microsoft.com/office/officeart/2005/8/layout/hierarchy6"/>
    <dgm:cxn modelId="{E83D53BD-335D-46AD-9996-E4617CD198B4}" type="presParOf" srcId="{A05E335B-FFC7-4F65-8A9A-4BDA18A0B6DE}" destId="{CD86F519-B06B-47A0-BD37-12CBE5B03519}" srcOrd="0" destOrd="0" presId="urn:microsoft.com/office/officeart/2005/8/layout/hierarchy6"/>
    <dgm:cxn modelId="{7CC167F1-1830-4A57-B125-0DFB56029712}" type="presParOf" srcId="{A05E335B-FFC7-4F65-8A9A-4BDA18A0B6DE}" destId="{7E2FFD4B-2C4F-4841-BD6E-A62D4371F7A6}" srcOrd="1" destOrd="0" presId="urn:microsoft.com/office/officeart/2005/8/layout/hierarchy6"/>
    <dgm:cxn modelId="{31FFEDA6-2DF3-4CD0-9D6F-3F1E2D474147}" type="presParOf" srcId="{F724AC63-C5AE-4A60-BA90-4E60CC26A20F}" destId="{210261AE-C792-404F-9739-C1FFC1B1D968}" srcOrd="2" destOrd="0" presId="urn:microsoft.com/office/officeart/2005/8/layout/hierarchy6"/>
    <dgm:cxn modelId="{7702E708-2A91-48B8-9AE1-FD175A8168D9}" type="presParOf" srcId="{F724AC63-C5AE-4A60-BA90-4E60CC26A20F}" destId="{510D327F-CDA7-4E32-8DB9-D5C13F6E77DE}" srcOrd="3" destOrd="0" presId="urn:microsoft.com/office/officeart/2005/8/layout/hierarchy6"/>
    <dgm:cxn modelId="{EDD505B4-A7DA-4317-88A2-0201F55DBF86}" type="presParOf" srcId="{510D327F-CDA7-4E32-8DB9-D5C13F6E77DE}" destId="{87063036-8973-4ED0-92BA-4B7229B8491B}" srcOrd="0" destOrd="0" presId="urn:microsoft.com/office/officeart/2005/8/layout/hierarchy6"/>
    <dgm:cxn modelId="{1F681FA9-5B5B-49B0-B0BB-6A2F97908719}" type="presParOf" srcId="{510D327F-CDA7-4E32-8DB9-D5C13F6E77DE}" destId="{9B76A2B6-2B9D-4D3E-A910-FC4D68508E00}" srcOrd="1" destOrd="0" presId="urn:microsoft.com/office/officeart/2005/8/layout/hierarchy6"/>
    <dgm:cxn modelId="{08452C20-4551-4F92-8E47-148723C4775B}" type="presParOf" srcId="{F724AC63-C5AE-4A60-BA90-4E60CC26A20F}" destId="{9D084B84-FEB5-482B-949C-F6122FF3703D}" srcOrd="4" destOrd="0" presId="urn:microsoft.com/office/officeart/2005/8/layout/hierarchy6"/>
    <dgm:cxn modelId="{318A63DE-394A-4683-8E2C-D53BA7A07DD9}" type="presParOf" srcId="{F724AC63-C5AE-4A60-BA90-4E60CC26A20F}" destId="{4837554B-7BCA-407A-94DD-300D0BA2712D}" srcOrd="5" destOrd="0" presId="urn:microsoft.com/office/officeart/2005/8/layout/hierarchy6"/>
    <dgm:cxn modelId="{A9129AF4-F48E-4FE2-8AA8-B9DFBD62B06B}" type="presParOf" srcId="{4837554B-7BCA-407A-94DD-300D0BA2712D}" destId="{D447CF9F-2A0C-41F1-84BA-97342A233EA9}" srcOrd="0" destOrd="0" presId="urn:microsoft.com/office/officeart/2005/8/layout/hierarchy6"/>
    <dgm:cxn modelId="{52E12597-7B68-4BAE-95E2-7545B642334B}" type="presParOf" srcId="{4837554B-7BCA-407A-94DD-300D0BA2712D}" destId="{B2BD46CD-93A1-4E11-8527-209C817747C4}" srcOrd="1" destOrd="0" presId="urn:microsoft.com/office/officeart/2005/8/layout/hierarchy6"/>
    <dgm:cxn modelId="{46EC50E8-D57B-48F0-8F69-5D428C54540E}" type="presParOf" srcId="{F724AC63-C5AE-4A60-BA90-4E60CC26A20F}" destId="{C1287600-4542-421A-BC1B-D730D875FE57}" srcOrd="6" destOrd="0" presId="urn:microsoft.com/office/officeart/2005/8/layout/hierarchy6"/>
    <dgm:cxn modelId="{D5CF8E16-12C4-4211-882F-459859D9EE01}" type="presParOf" srcId="{F724AC63-C5AE-4A60-BA90-4E60CC26A20F}" destId="{3A84B391-A668-4561-95F8-182114945FDA}" srcOrd="7" destOrd="0" presId="urn:microsoft.com/office/officeart/2005/8/layout/hierarchy6"/>
    <dgm:cxn modelId="{A26C9699-98F1-473E-9ECA-B60E9ED08831}" type="presParOf" srcId="{3A84B391-A668-4561-95F8-182114945FDA}" destId="{2247ED29-8AFB-4A6F-B1AD-00FF5255A396}" srcOrd="0" destOrd="0" presId="urn:microsoft.com/office/officeart/2005/8/layout/hierarchy6"/>
    <dgm:cxn modelId="{4C9D53E5-2E43-41CD-BDF7-4D19373FA464}" type="presParOf" srcId="{3A84B391-A668-4561-95F8-182114945FDA}" destId="{08CA12E6-8A77-4182-8838-5E9A28B96FE7}" srcOrd="1" destOrd="0" presId="urn:microsoft.com/office/officeart/2005/8/layout/hierarchy6"/>
    <dgm:cxn modelId="{8F4080D0-F98E-4E6B-B938-ED3A437F11AF}" type="presParOf" srcId="{F724AC63-C5AE-4A60-BA90-4E60CC26A20F}" destId="{CB47AF3B-DAD5-4363-8DC6-55BBCC91A72C}" srcOrd="8" destOrd="0" presId="urn:microsoft.com/office/officeart/2005/8/layout/hierarchy6"/>
    <dgm:cxn modelId="{CF661EEB-67D1-4BCD-90BE-4A2D560501D2}" type="presParOf" srcId="{F724AC63-C5AE-4A60-BA90-4E60CC26A20F}" destId="{E819254E-86E2-467A-9BD2-00C3A63B9D16}" srcOrd="9" destOrd="0" presId="urn:microsoft.com/office/officeart/2005/8/layout/hierarchy6"/>
    <dgm:cxn modelId="{44792ACB-180F-4A18-BE3B-53BD8C75A355}" type="presParOf" srcId="{E819254E-86E2-467A-9BD2-00C3A63B9D16}" destId="{BA95EED9-1FDC-4BEA-B941-A68D48F8DCA7}" srcOrd="0" destOrd="0" presId="urn:microsoft.com/office/officeart/2005/8/layout/hierarchy6"/>
    <dgm:cxn modelId="{79F1B1ED-9CF9-4CB2-A039-285D0CA72050}" type="presParOf" srcId="{E819254E-86E2-467A-9BD2-00C3A63B9D16}" destId="{943424F7-AF38-4946-A571-426FC099339B}" srcOrd="1" destOrd="0" presId="urn:microsoft.com/office/officeart/2005/8/layout/hierarchy6"/>
    <dgm:cxn modelId="{2CCE7742-3BD4-4957-A5EB-A6C9C0B0EB1F}" type="presParOf" srcId="{5139500B-5B68-45DB-BA70-DEC009D4A7F8}" destId="{C3E336F3-A225-4624-A076-016066F0C756}" srcOrd="2" destOrd="0" presId="urn:microsoft.com/office/officeart/2005/8/layout/hierarchy6"/>
    <dgm:cxn modelId="{8851EF3A-71C4-46EB-A8EE-F97420ECFD7A}" type="presParOf" srcId="{5139500B-5B68-45DB-BA70-DEC009D4A7F8}" destId="{8A04CBE2-1B70-4B46-9559-7BB74A5F3A85}" srcOrd="3" destOrd="0" presId="urn:microsoft.com/office/officeart/2005/8/layout/hierarchy6"/>
    <dgm:cxn modelId="{5CDE2C74-13B4-4D1A-B6AC-49C13C23FC64}" type="presParOf" srcId="{8A04CBE2-1B70-4B46-9559-7BB74A5F3A85}" destId="{4484EA3D-BB37-468E-BBFE-F2547E613D57}" srcOrd="0" destOrd="0" presId="urn:microsoft.com/office/officeart/2005/8/layout/hierarchy6"/>
    <dgm:cxn modelId="{830BB50C-85C7-4024-BE85-35D962CEA5FE}" type="presParOf" srcId="{8A04CBE2-1B70-4B46-9559-7BB74A5F3A85}" destId="{7DF1246E-670E-42E0-B3EF-5C839DFAE7EE}" srcOrd="1" destOrd="0" presId="urn:microsoft.com/office/officeart/2005/8/layout/hierarchy6"/>
    <dgm:cxn modelId="{5C52A300-F1DD-4550-94AD-884793EADB7C}" type="presParOf" srcId="{7DF1246E-670E-42E0-B3EF-5C839DFAE7EE}" destId="{FFA77A75-57DA-4A20-8F4F-AAAF52DEC3C0}" srcOrd="0" destOrd="0" presId="urn:microsoft.com/office/officeart/2005/8/layout/hierarchy6"/>
    <dgm:cxn modelId="{69545039-E7EC-4B77-82C9-3432729979F3}" type="presParOf" srcId="{7DF1246E-670E-42E0-B3EF-5C839DFAE7EE}" destId="{C7EA17A9-651A-416C-B8A9-8099FC8EBE7E}" srcOrd="1" destOrd="0" presId="urn:microsoft.com/office/officeart/2005/8/layout/hierarchy6"/>
    <dgm:cxn modelId="{FCDE77BC-CBE7-4C26-83F6-B6B1E2D0E84A}" type="presParOf" srcId="{C7EA17A9-651A-416C-B8A9-8099FC8EBE7E}" destId="{56793042-149A-401D-A2A6-EC3141F1AD7B}" srcOrd="0" destOrd="0" presId="urn:microsoft.com/office/officeart/2005/8/layout/hierarchy6"/>
    <dgm:cxn modelId="{A8F93CA9-63D1-4AB1-9E26-F912B256A63E}" type="presParOf" srcId="{C7EA17A9-651A-416C-B8A9-8099FC8EBE7E}" destId="{D2DF2FF0-E028-46A5-AB97-B3B06566AC64}" srcOrd="1" destOrd="0" presId="urn:microsoft.com/office/officeart/2005/8/layout/hierarchy6"/>
    <dgm:cxn modelId="{EA55C4F6-A9F3-47A7-8423-6A6D56343A18}" type="presParOf" srcId="{7DF1246E-670E-42E0-B3EF-5C839DFAE7EE}" destId="{AF6B664E-76F6-4B2C-AAB1-922BC9B22432}" srcOrd="2" destOrd="0" presId="urn:microsoft.com/office/officeart/2005/8/layout/hierarchy6"/>
    <dgm:cxn modelId="{770BF1B3-D359-4D97-BFD9-5D96A13A47B1}" type="presParOf" srcId="{7DF1246E-670E-42E0-B3EF-5C839DFAE7EE}" destId="{34299E4B-E1B0-4C86-B351-383FA973F51D}" srcOrd="3" destOrd="0" presId="urn:microsoft.com/office/officeart/2005/8/layout/hierarchy6"/>
    <dgm:cxn modelId="{00BAB1BB-0723-4FEE-8259-A8CB618D9013}" type="presParOf" srcId="{34299E4B-E1B0-4C86-B351-383FA973F51D}" destId="{509CB50B-2615-4F54-9238-77B51073F578}" srcOrd="0" destOrd="0" presId="urn:microsoft.com/office/officeart/2005/8/layout/hierarchy6"/>
    <dgm:cxn modelId="{7E71D959-75AC-4345-9764-71715737526F}" type="presParOf" srcId="{34299E4B-E1B0-4C86-B351-383FA973F51D}" destId="{7F4EA201-DBA0-4E36-BEDE-15523539E61C}" srcOrd="1" destOrd="0" presId="urn:microsoft.com/office/officeart/2005/8/layout/hierarchy6"/>
    <dgm:cxn modelId="{1E722557-E0A3-4903-A412-3672DC9E71A1}" type="presParOf" srcId="{45536536-67ED-47EF-9387-F4BABAD4B992}" destId="{017A7D79-ADDD-49BD-BF0F-2BA5275D300E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D5B795-3D12-4E2D-B98A-C3C62C312763}">
      <dsp:nvSpPr>
        <dsp:cNvPr id="0" name=""/>
        <dsp:cNvSpPr/>
      </dsp:nvSpPr>
      <dsp:spPr>
        <a:xfrm>
          <a:off x="6543817" y="415390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92D050"/>
            </a:gs>
            <a:gs pos="100000">
              <a:srgbClr val="FF0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/>
            <a:t>Pros and Cons of the Model</a:t>
          </a:r>
        </a:p>
      </dsp:txBody>
      <dsp:txXfrm>
        <a:off x="6569855" y="441428"/>
        <a:ext cx="1281412" cy="836916"/>
      </dsp:txXfrm>
    </dsp:sp>
    <dsp:sp modelId="{F337FF05-8B0F-4E44-AA9C-C9151E58E043}">
      <dsp:nvSpPr>
        <dsp:cNvPr id="0" name=""/>
        <dsp:cNvSpPr/>
      </dsp:nvSpPr>
      <dsp:spPr>
        <a:xfrm>
          <a:off x="4139550" y="1304382"/>
          <a:ext cx="3071011" cy="341666"/>
        </a:xfrm>
        <a:custGeom>
          <a:avLst/>
          <a:gdLst/>
          <a:ahLst/>
          <a:cxnLst/>
          <a:rect l="0" t="0" r="0" b="0"/>
          <a:pathLst>
            <a:path>
              <a:moveTo>
                <a:pt x="3071011" y="0"/>
              </a:moveTo>
              <a:lnTo>
                <a:pt x="3071011" y="170833"/>
              </a:lnTo>
              <a:lnTo>
                <a:pt x="0" y="170833"/>
              </a:lnTo>
              <a:lnTo>
                <a:pt x="0" y="341666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13289B-1B86-4868-B4A5-11B54D43BDBA}">
      <dsp:nvSpPr>
        <dsp:cNvPr id="0" name=""/>
        <dsp:cNvSpPr/>
      </dsp:nvSpPr>
      <dsp:spPr>
        <a:xfrm>
          <a:off x="3472806" y="1646049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schemeClr val="tx1">
                  <a:lumMod val="95000"/>
                  <a:lumOff val="5000"/>
                </a:schemeClr>
              </a:solidFill>
            </a:rPr>
            <a:t>Pros</a:t>
          </a:r>
        </a:p>
      </dsp:txBody>
      <dsp:txXfrm>
        <a:off x="3498844" y="1672087"/>
        <a:ext cx="1281412" cy="836916"/>
      </dsp:txXfrm>
    </dsp:sp>
    <dsp:sp modelId="{515FEDFB-2EDB-4441-8ADE-F7491FB6B89B}">
      <dsp:nvSpPr>
        <dsp:cNvPr id="0" name=""/>
        <dsp:cNvSpPr/>
      </dsp:nvSpPr>
      <dsp:spPr>
        <a:xfrm>
          <a:off x="672479" y="2535041"/>
          <a:ext cx="3467070" cy="355597"/>
        </a:xfrm>
        <a:custGeom>
          <a:avLst/>
          <a:gdLst/>
          <a:ahLst/>
          <a:cxnLst/>
          <a:rect l="0" t="0" r="0" b="0"/>
          <a:pathLst>
            <a:path>
              <a:moveTo>
                <a:pt x="3467070" y="0"/>
              </a:moveTo>
              <a:lnTo>
                <a:pt x="3467070" y="177798"/>
              </a:lnTo>
              <a:lnTo>
                <a:pt x="0" y="177798"/>
              </a:lnTo>
              <a:lnTo>
                <a:pt x="0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6F519-B06B-47A0-BD37-12CBE5B03519}">
      <dsp:nvSpPr>
        <dsp:cNvPr id="0" name=""/>
        <dsp:cNvSpPr/>
      </dsp:nvSpPr>
      <dsp:spPr>
        <a:xfrm>
          <a:off x="5735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Novel Algorithm. It is not inspired</a:t>
          </a:r>
        </a:p>
      </dsp:txBody>
      <dsp:txXfrm>
        <a:off x="31773" y="2916676"/>
        <a:ext cx="1281412" cy="836916"/>
      </dsp:txXfrm>
    </dsp:sp>
    <dsp:sp modelId="{210261AE-C792-404F-9739-C1FFC1B1D968}">
      <dsp:nvSpPr>
        <dsp:cNvPr id="0" name=""/>
        <dsp:cNvSpPr/>
      </dsp:nvSpPr>
      <dsp:spPr>
        <a:xfrm>
          <a:off x="2406015" y="2535041"/>
          <a:ext cx="1733535" cy="355597"/>
        </a:xfrm>
        <a:custGeom>
          <a:avLst/>
          <a:gdLst/>
          <a:ahLst/>
          <a:cxnLst/>
          <a:rect l="0" t="0" r="0" b="0"/>
          <a:pathLst>
            <a:path>
              <a:moveTo>
                <a:pt x="1733535" y="0"/>
              </a:moveTo>
              <a:lnTo>
                <a:pt x="1733535" y="177798"/>
              </a:lnTo>
              <a:lnTo>
                <a:pt x="0" y="177798"/>
              </a:lnTo>
              <a:lnTo>
                <a:pt x="0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063036-8973-4ED0-92BA-4B7229B8491B}">
      <dsp:nvSpPr>
        <dsp:cNvPr id="0" name=""/>
        <dsp:cNvSpPr/>
      </dsp:nvSpPr>
      <dsp:spPr>
        <a:xfrm>
          <a:off x="1739270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The model can estimate how much water for how long is used for 8 major sources. </a:t>
          </a:r>
        </a:p>
      </dsp:txBody>
      <dsp:txXfrm>
        <a:off x="1765308" y="2916676"/>
        <a:ext cx="1281412" cy="836916"/>
      </dsp:txXfrm>
    </dsp:sp>
    <dsp:sp modelId="{9D084B84-FEB5-482B-949C-F6122FF3703D}">
      <dsp:nvSpPr>
        <dsp:cNvPr id="0" name=""/>
        <dsp:cNvSpPr/>
      </dsp:nvSpPr>
      <dsp:spPr>
        <a:xfrm>
          <a:off x="4093830" y="2535041"/>
          <a:ext cx="91440" cy="35559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47CF9F-2A0C-41F1-84BA-97342A233EA9}">
      <dsp:nvSpPr>
        <dsp:cNvPr id="0" name=""/>
        <dsp:cNvSpPr/>
      </dsp:nvSpPr>
      <dsp:spPr>
        <a:xfrm>
          <a:off x="3472806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It is flexible to be run for any time range defined by users</a:t>
          </a:r>
        </a:p>
      </dsp:txBody>
      <dsp:txXfrm>
        <a:off x="3498844" y="2916676"/>
        <a:ext cx="1281412" cy="836916"/>
      </dsp:txXfrm>
    </dsp:sp>
    <dsp:sp modelId="{C1287600-4542-421A-BC1B-D730D875FE57}">
      <dsp:nvSpPr>
        <dsp:cNvPr id="0" name=""/>
        <dsp:cNvSpPr/>
      </dsp:nvSpPr>
      <dsp:spPr>
        <a:xfrm>
          <a:off x="4139550" y="2535041"/>
          <a:ext cx="1733535" cy="355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798"/>
              </a:lnTo>
              <a:lnTo>
                <a:pt x="1733535" y="177798"/>
              </a:lnTo>
              <a:lnTo>
                <a:pt x="1733535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47ED29-8AFB-4A6F-B1AD-00FF5255A396}">
      <dsp:nvSpPr>
        <dsp:cNvPr id="0" name=""/>
        <dsp:cNvSpPr/>
      </dsp:nvSpPr>
      <dsp:spPr>
        <a:xfrm>
          <a:off x="5206341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Relatively it is fast (~40 seconds for 2 months data)</a:t>
          </a:r>
        </a:p>
      </dsp:txBody>
      <dsp:txXfrm>
        <a:off x="5232379" y="2916676"/>
        <a:ext cx="1281412" cy="836916"/>
      </dsp:txXfrm>
    </dsp:sp>
    <dsp:sp modelId="{CB47AF3B-DAD5-4363-8DC6-55BBCC91A72C}">
      <dsp:nvSpPr>
        <dsp:cNvPr id="0" name=""/>
        <dsp:cNvSpPr/>
      </dsp:nvSpPr>
      <dsp:spPr>
        <a:xfrm>
          <a:off x="4139550" y="2535041"/>
          <a:ext cx="3467070" cy="355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798"/>
              </a:lnTo>
              <a:lnTo>
                <a:pt x="3467070" y="177798"/>
              </a:lnTo>
              <a:lnTo>
                <a:pt x="3467070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95EED9-1FDC-4BEA-B941-A68D48F8DCA7}">
      <dsp:nvSpPr>
        <dsp:cNvPr id="0" name=""/>
        <dsp:cNvSpPr/>
      </dsp:nvSpPr>
      <dsp:spPr>
        <a:xfrm>
          <a:off x="6939877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00B050"/>
            </a:gs>
            <a:gs pos="100000">
              <a:srgbClr val="FFC000"/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solidFill>
                <a:prstClr val="black">
                  <a:lumMod val="95000"/>
                  <a:lumOff val="5000"/>
                </a:prstClr>
              </a:solidFill>
              <a:latin typeface="Century Gothic" panose="020B0502020202020204"/>
              <a:ea typeface="+mn-ea"/>
              <a:cs typeface="+mn-cs"/>
            </a:rPr>
            <a:t>The results can be exported in txt file for further analysis. </a:t>
          </a:r>
        </a:p>
      </dsp:txBody>
      <dsp:txXfrm>
        <a:off x="6965915" y="2916676"/>
        <a:ext cx="1281412" cy="836916"/>
      </dsp:txXfrm>
    </dsp:sp>
    <dsp:sp modelId="{C3E336F3-A225-4624-A076-016066F0C756}">
      <dsp:nvSpPr>
        <dsp:cNvPr id="0" name=""/>
        <dsp:cNvSpPr/>
      </dsp:nvSpPr>
      <dsp:spPr>
        <a:xfrm>
          <a:off x="7210561" y="1304382"/>
          <a:ext cx="2996362" cy="34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833"/>
              </a:lnTo>
              <a:lnTo>
                <a:pt x="2996362" y="170833"/>
              </a:lnTo>
              <a:lnTo>
                <a:pt x="2996362" y="341666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84EA3D-BB37-468E-BBFE-F2547E613D57}">
      <dsp:nvSpPr>
        <dsp:cNvPr id="0" name=""/>
        <dsp:cNvSpPr/>
      </dsp:nvSpPr>
      <dsp:spPr>
        <a:xfrm>
          <a:off x="9540180" y="1646049"/>
          <a:ext cx="1333488" cy="888992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/>
            <a:t>Cons</a:t>
          </a:r>
        </a:p>
      </dsp:txBody>
      <dsp:txXfrm>
        <a:off x="9566218" y="1672087"/>
        <a:ext cx="1281412" cy="836916"/>
      </dsp:txXfrm>
    </dsp:sp>
    <dsp:sp modelId="{FFA77A75-57DA-4A20-8F4F-AAAF52DEC3C0}">
      <dsp:nvSpPr>
        <dsp:cNvPr id="0" name=""/>
        <dsp:cNvSpPr/>
      </dsp:nvSpPr>
      <dsp:spPr>
        <a:xfrm>
          <a:off x="9340156" y="2535041"/>
          <a:ext cx="866767" cy="355597"/>
        </a:xfrm>
        <a:custGeom>
          <a:avLst/>
          <a:gdLst/>
          <a:ahLst/>
          <a:cxnLst/>
          <a:rect l="0" t="0" r="0" b="0"/>
          <a:pathLst>
            <a:path>
              <a:moveTo>
                <a:pt x="866767" y="0"/>
              </a:moveTo>
              <a:lnTo>
                <a:pt x="866767" y="177798"/>
              </a:lnTo>
              <a:lnTo>
                <a:pt x="0" y="177798"/>
              </a:lnTo>
              <a:lnTo>
                <a:pt x="0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793042-149A-401D-A2A6-EC3141F1AD7B}">
      <dsp:nvSpPr>
        <dsp:cNvPr id="0" name=""/>
        <dsp:cNvSpPr/>
      </dsp:nvSpPr>
      <dsp:spPr>
        <a:xfrm>
          <a:off x="8673412" y="2890638"/>
          <a:ext cx="1333488" cy="888992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C00000"/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/>
            <a:t>Data must be imported first in MATLAB and exported in mat file</a:t>
          </a:r>
        </a:p>
      </dsp:txBody>
      <dsp:txXfrm>
        <a:off x="8699450" y="2916676"/>
        <a:ext cx="1281412" cy="836916"/>
      </dsp:txXfrm>
    </dsp:sp>
    <dsp:sp modelId="{AF6B664E-76F6-4B2C-AAB1-922BC9B22432}">
      <dsp:nvSpPr>
        <dsp:cNvPr id="0" name=""/>
        <dsp:cNvSpPr/>
      </dsp:nvSpPr>
      <dsp:spPr>
        <a:xfrm>
          <a:off x="10206924" y="2535041"/>
          <a:ext cx="866767" cy="3555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798"/>
              </a:lnTo>
              <a:lnTo>
                <a:pt x="866767" y="177798"/>
              </a:lnTo>
              <a:lnTo>
                <a:pt x="866767" y="35559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9CB50B-2615-4F54-9238-77B51073F578}">
      <dsp:nvSpPr>
        <dsp:cNvPr id="0" name=""/>
        <dsp:cNvSpPr/>
      </dsp:nvSpPr>
      <dsp:spPr>
        <a:xfrm>
          <a:off x="10406947" y="2890638"/>
          <a:ext cx="1333488" cy="1522497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C00000"/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solidFill>
            <a:schemeClr val="accent1"/>
          </a:solidFill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/>
            <a:t>It cannot estimate shower and toilet separately but It can be improved if data providers prepare a real training datasets.</a:t>
          </a:r>
        </a:p>
      </dsp:txBody>
      <dsp:txXfrm>
        <a:off x="10446004" y="2929695"/>
        <a:ext cx="1255374" cy="1444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image8.png>
</file>

<file path=ppt/media/image9.jfif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f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0EF60-9139-478D-B553-4336D4004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21453"/>
            <a:ext cx="8825658" cy="3246540"/>
          </a:xfrm>
        </p:spPr>
        <p:txBody>
          <a:bodyPr/>
          <a:lstStyle/>
          <a:p>
            <a:pPr algn="ctr"/>
            <a:r>
              <a:rPr lang="en-US" b="1" dirty="0"/>
              <a:t>A GUI Developed for Intelligent Water Supply Data Visualization Challenge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5E23D-3DF8-4DD5-AA8F-9C12720DA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931922"/>
            <a:ext cx="8825658" cy="706877"/>
          </a:xfrm>
        </p:spPr>
        <p:txBody>
          <a:bodyPr>
            <a:normAutofit/>
          </a:bodyPr>
          <a:lstStyle/>
          <a:p>
            <a:r>
              <a:rPr lang="en-US" dirty="0"/>
              <a:t>Mahyar Aboutalebi (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PhD student in Civil and Environmental Engineering Dept, Utah State University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99727C-FC45-4764-B93F-6D0D4BE270AD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8E81ABD-C586-4732-9D00-DA9D43DFFCFD}"/>
              </a:ext>
            </a:extLst>
          </p:cNvPr>
          <p:cNvSpPr txBox="1">
            <a:spLocks/>
          </p:cNvSpPr>
          <p:nvPr/>
        </p:nvSpPr>
        <p:spPr bwMode="gray">
          <a:xfrm>
            <a:off x="1307355" y="5821959"/>
            <a:ext cx="8825658" cy="4054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73A587-CC56-4596-85B5-E355C22E2CCC}"/>
              </a:ext>
            </a:extLst>
          </p:cNvPr>
          <p:cNvSpPr txBox="1"/>
          <p:nvPr/>
        </p:nvSpPr>
        <p:spPr>
          <a:xfrm>
            <a:off x="4606490" y="5840026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March 2019</a:t>
            </a:r>
          </a:p>
        </p:txBody>
      </p:sp>
    </p:spTree>
    <p:extLst>
      <p:ext uri="{BB962C8B-B14F-4D97-AF65-F5344CB8AC3E}">
        <p14:creationId xmlns:p14="http://schemas.microsoft.com/office/powerpoint/2010/main" val="3022050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80" name="Picture 8" descr="Image result for high quality thank you for attention image">
            <a:extLst>
              <a:ext uri="{FF2B5EF4-FFF2-40B4-BE49-F238E27FC236}">
                <a16:creationId xmlns:a16="http://schemas.microsoft.com/office/drawing/2014/main" id="{9469C8A6-7B0F-4D94-B6F3-BD10C20E9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415" y="1284394"/>
            <a:ext cx="7614339" cy="428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39BA88B-399C-48E6-963A-76FCE9D51BE0}"/>
              </a:ext>
            </a:extLst>
          </p:cNvPr>
          <p:cNvSpPr/>
          <p:nvPr/>
        </p:nvSpPr>
        <p:spPr>
          <a:xfrm>
            <a:off x="10603684" y="461394"/>
            <a:ext cx="453006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234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A613-5DF6-40A7-A22C-F19DA9D8D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General Idea: Signal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E3072-006D-4689-86A1-43E2DD9C7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wanted to develop an APP to analyze and classify the high temporal resolution signal pulse of a single house residential water usage into the following categories:</a:t>
            </a:r>
          </a:p>
          <a:p>
            <a:endParaRPr lang="en-US" dirty="0"/>
          </a:p>
          <a:p>
            <a:endParaRPr lang="en-US" sz="1200" b="1" dirty="0"/>
          </a:p>
          <a:p>
            <a:endParaRPr lang="en-US" sz="1200" b="1" dirty="0"/>
          </a:p>
          <a:p>
            <a:r>
              <a:rPr lang="en-US" sz="1200" b="1" dirty="0"/>
              <a:t>Dishwasher, Bath, Leak, Clothes Washer, Faucet, Shower and Toilet, Outdoor Irrigation and Other.</a:t>
            </a:r>
          </a:p>
          <a:p>
            <a:endParaRPr lang="en-US" sz="1200" b="1" dirty="0"/>
          </a:p>
          <a:p>
            <a:r>
              <a:rPr lang="en-US" sz="1200" b="1" dirty="0"/>
              <a:t>We believe that the </a:t>
            </a:r>
            <a:r>
              <a:rPr lang="en-US" sz="1200" b="1" dirty="0">
                <a:solidFill>
                  <a:schemeClr val="accent2"/>
                </a:solidFill>
              </a:rPr>
              <a:t>signal detection and classification </a:t>
            </a:r>
            <a:r>
              <a:rPr lang="en-US" sz="1200" b="1" dirty="0"/>
              <a:t>would be more important than any information to answer “</a:t>
            </a:r>
            <a:r>
              <a:rPr lang="en-US" sz="1200" b="1" dirty="0">
                <a:solidFill>
                  <a:srgbClr val="0070C0"/>
                </a:solidFill>
              </a:rPr>
              <a:t>how much</a:t>
            </a:r>
            <a:r>
              <a:rPr lang="en-US" sz="1200" b="1" dirty="0"/>
              <a:t>”, “</a:t>
            </a:r>
            <a:r>
              <a:rPr lang="en-US" sz="1200" b="1" dirty="0">
                <a:solidFill>
                  <a:srgbClr val="0070C0"/>
                </a:solidFill>
              </a:rPr>
              <a:t>how</a:t>
            </a:r>
            <a:r>
              <a:rPr lang="en-US" sz="1200" b="1" dirty="0"/>
              <a:t> </a:t>
            </a:r>
            <a:r>
              <a:rPr lang="en-US" sz="1200" b="1" dirty="0">
                <a:solidFill>
                  <a:srgbClr val="0070C0"/>
                </a:solidFill>
              </a:rPr>
              <a:t>long</a:t>
            </a:r>
            <a:r>
              <a:rPr lang="en-US" sz="1200" b="1" dirty="0"/>
              <a:t>” and “</a:t>
            </a:r>
            <a:r>
              <a:rPr lang="en-US" sz="1200" b="1" dirty="0">
                <a:solidFill>
                  <a:srgbClr val="0070C0"/>
                </a:solidFill>
              </a:rPr>
              <a:t>For what purpose</a:t>
            </a:r>
            <a:r>
              <a:rPr lang="en-US" sz="1200" b="1" dirty="0"/>
              <a:t>” questions for water users or water providers if we want to use and highlight </a:t>
            </a:r>
            <a:r>
              <a:rPr lang="en-US" sz="1200" b="1" dirty="0">
                <a:solidFill>
                  <a:srgbClr val="00B050"/>
                </a:solidFill>
              </a:rPr>
              <a:t>smart water metering data</a:t>
            </a:r>
            <a:r>
              <a:rPr lang="en-US" sz="1200" b="1" dirty="0"/>
              <a:t>. Without classifying signals and relying solely on 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</a:rPr>
              <a:t>water usage timeseries </a:t>
            </a:r>
            <a:r>
              <a:rPr lang="en-US" sz="1200" b="1" dirty="0"/>
              <a:t>in different time scale, providing actionable information is 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</a:rPr>
              <a:t>questionable</a:t>
            </a:r>
            <a:r>
              <a:rPr lang="en-US" sz="1200" b="1" dirty="0"/>
              <a:t>.     </a:t>
            </a:r>
          </a:p>
        </p:txBody>
      </p:sp>
      <p:pic>
        <p:nvPicPr>
          <p:cNvPr id="5" name="Picture 4" descr="A picture containing fence&#10;&#10;Description automatically generated">
            <a:extLst>
              <a:ext uri="{FF2B5EF4-FFF2-40B4-BE49-F238E27FC236}">
                <a16:creationId xmlns:a16="http://schemas.microsoft.com/office/drawing/2014/main" id="{B70E1C57-90E7-4846-AE93-5D5A8EB44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399" y="3868552"/>
            <a:ext cx="629159" cy="6291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EDCE62-ED22-4DAE-A088-756D146FE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667" y="3818675"/>
            <a:ext cx="689199" cy="7434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98259D-A5F4-4292-9B0C-3F6D5B8708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369" y="3932812"/>
            <a:ext cx="675051" cy="6750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CD30B0-9135-4D2A-8848-EF640F9031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419" y="4044938"/>
            <a:ext cx="480088" cy="4800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144767E-ECE4-4160-9E2A-2276181A6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5845" y="3881424"/>
            <a:ext cx="743442" cy="743442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9BBE314C-6283-4784-82E3-E6FF58D735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8822" y="3849975"/>
            <a:ext cx="675051" cy="6750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B2AB23C-6E2B-47BE-B77F-72F59CD592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7549" y="3914280"/>
            <a:ext cx="547632" cy="6750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384FF9-B2CB-4DEC-A29D-3DAC7AEC03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81391" y="4033567"/>
            <a:ext cx="491459" cy="49145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D894C2E-29AB-4957-A4EE-74C34E8BA7B9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41FD6D-E08F-4EF1-966E-23EDDB3F8B45}"/>
              </a:ext>
            </a:extLst>
          </p:cNvPr>
          <p:cNvSpPr/>
          <p:nvPr/>
        </p:nvSpPr>
        <p:spPr>
          <a:xfrm>
            <a:off x="9259581" y="3868552"/>
            <a:ext cx="16286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Residential End Uses of Water, 2016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642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9C92-3BD5-4764-B999-37D2B9E79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477" y="968829"/>
            <a:ext cx="9178136" cy="706964"/>
          </a:xfrm>
        </p:spPr>
        <p:txBody>
          <a:bodyPr/>
          <a:lstStyle/>
          <a:p>
            <a:r>
              <a:rPr lang="en-US" sz="3200" b="1" dirty="0"/>
              <a:t>Dataset: Single Family Residential Data</a:t>
            </a:r>
            <a:br>
              <a:rPr lang="en-US" sz="3200" b="1" dirty="0"/>
            </a:br>
            <a:r>
              <a:rPr lang="en-US" sz="3200" b="1" dirty="0"/>
              <a:t>Platform: MATLAB</a:t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77615-B9E1-4513-8926-E53508ACF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Why MATLAB Platform: </a:t>
            </a:r>
          </a:p>
          <a:p>
            <a:r>
              <a:rPr lang="en-US" b="1" dirty="0"/>
              <a:t>In the latest version of MATLAB, an </a:t>
            </a:r>
            <a:r>
              <a:rPr lang="en-US" b="1" dirty="0">
                <a:solidFill>
                  <a:srgbClr val="FF0000"/>
                </a:solidFill>
              </a:rPr>
              <a:t>efficient library </a:t>
            </a:r>
            <a:r>
              <a:rPr lang="en-US" b="1" dirty="0"/>
              <a:t>has been added to analyze timeseries. </a:t>
            </a:r>
          </a:p>
          <a:p>
            <a:r>
              <a:rPr lang="en-US" b="1" dirty="0"/>
              <a:t>This platform can simply handle a </a:t>
            </a:r>
            <a:r>
              <a:rPr lang="en-US" b="1" dirty="0">
                <a:solidFill>
                  <a:srgbClr val="FF0000"/>
                </a:solidFill>
              </a:rPr>
              <a:t>big dataset </a:t>
            </a:r>
            <a:r>
              <a:rPr lang="en-US" b="1" dirty="0"/>
              <a:t>like high-resolution single family residential data. </a:t>
            </a:r>
          </a:p>
          <a:p>
            <a:r>
              <a:rPr lang="en-US" b="1" dirty="0"/>
              <a:t>Besides, it has a </a:t>
            </a:r>
            <a:r>
              <a:rPr lang="en-US" b="1" dirty="0">
                <a:solidFill>
                  <a:srgbClr val="FF0000"/>
                </a:solidFill>
              </a:rPr>
              <a:t>graphical user interface (GUI) </a:t>
            </a:r>
            <a:r>
              <a:rPr lang="en-US" b="1" dirty="0"/>
              <a:t>that allows users to interact with models in a user-friendly interface instead of text-based interface and typed command.</a:t>
            </a:r>
          </a:p>
          <a:p>
            <a:endParaRPr lang="en-US" b="1" dirty="0"/>
          </a:p>
          <a:p>
            <a:r>
              <a:rPr lang="en-US" b="1" dirty="0"/>
              <a:t>The advantage of the developed GUI: </a:t>
            </a:r>
          </a:p>
          <a:p>
            <a:r>
              <a:rPr lang="en-US" b="1" dirty="0">
                <a:solidFill>
                  <a:srgbClr val="00B050"/>
                </a:solidFill>
              </a:rPr>
              <a:t>Easily understandable</a:t>
            </a:r>
          </a:p>
          <a:p>
            <a:r>
              <a:rPr lang="en-US" b="1" dirty="0">
                <a:solidFill>
                  <a:srgbClr val="00B050"/>
                </a:solidFill>
              </a:rPr>
              <a:t>Provide actionable information</a:t>
            </a:r>
            <a:r>
              <a:rPr lang="en-US" b="1" dirty="0"/>
              <a:t>.</a:t>
            </a:r>
          </a:p>
          <a:p>
            <a:r>
              <a:rPr lang="en-US" b="1" dirty="0"/>
              <a:t>Homeowners </a:t>
            </a:r>
            <a:r>
              <a:rPr lang="en-US" b="1" dirty="0">
                <a:solidFill>
                  <a:srgbClr val="00B050"/>
                </a:solidFill>
              </a:rPr>
              <a:t>can execute the app for any duration </a:t>
            </a:r>
            <a:r>
              <a:rPr lang="en-US" b="1" dirty="0"/>
              <a:t>that they want to see their water use </a:t>
            </a:r>
            <a:r>
              <a:rPr lang="en-US" b="1" dirty="0">
                <a:solidFill>
                  <a:srgbClr val="00B050"/>
                </a:solidFill>
              </a:rPr>
              <a:t>visually</a:t>
            </a:r>
            <a:r>
              <a:rPr lang="en-US" b="1" dirty="0"/>
              <a:t> and may </a:t>
            </a:r>
            <a:r>
              <a:rPr lang="en-US" b="1" dirty="0">
                <a:solidFill>
                  <a:srgbClr val="00B050"/>
                </a:solidFill>
              </a:rPr>
              <a:t>change their behavior </a:t>
            </a:r>
            <a:r>
              <a:rPr lang="en-US" b="1" dirty="0"/>
              <a:t>based on the information shown in this GUI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6C4918-FC59-4826-89C6-74BE1A61B331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2327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705220"/>
            <a:ext cx="8761413" cy="706964"/>
          </a:xfrm>
        </p:spPr>
        <p:txBody>
          <a:bodyPr/>
          <a:lstStyle/>
          <a:p>
            <a:r>
              <a:rPr lang="en-US" b="1" dirty="0"/>
              <a:t>How The Model Works: </a:t>
            </a:r>
            <a:br>
              <a:rPr lang="en-US" b="1" dirty="0"/>
            </a:br>
            <a:r>
              <a:rPr lang="en-US" b="1" dirty="0"/>
              <a:t>Step 1: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98AA6-5502-4625-B723-819FE0CF3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208" y="2500864"/>
            <a:ext cx="3864914" cy="34163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As a preparation, users must </a:t>
            </a:r>
          </a:p>
          <a:p>
            <a:r>
              <a:rPr lang="en-US" dirty="0"/>
              <a:t>(1) </a:t>
            </a:r>
            <a:r>
              <a:rPr lang="en-US" b="1" dirty="0"/>
              <a:t>import</a:t>
            </a:r>
            <a:r>
              <a:rPr lang="en-US" dirty="0"/>
              <a:t> data into MATLAB software and save it in a “.mat” file.</a:t>
            </a:r>
          </a:p>
          <a:p>
            <a:r>
              <a:rPr lang="en-US" dirty="0"/>
              <a:t> (2) </a:t>
            </a:r>
            <a:r>
              <a:rPr lang="en-US" b="1" dirty="0"/>
              <a:t>Run the “</a:t>
            </a:r>
            <a:r>
              <a:rPr lang="en-US" b="1" dirty="0" err="1"/>
              <a:t>untitled.m</a:t>
            </a:r>
            <a:r>
              <a:rPr lang="en-US" b="1" dirty="0"/>
              <a:t>” file to </a:t>
            </a:r>
            <a:r>
              <a:rPr lang="en-US" dirty="0"/>
              <a:t>Import the .mat data using “import Data” button.</a:t>
            </a:r>
          </a:p>
          <a:p>
            <a:r>
              <a:rPr lang="en-US" dirty="0"/>
              <a:t>(3) </a:t>
            </a:r>
            <a:r>
              <a:rPr lang="en-US" b="1" dirty="0"/>
              <a:t>Define Date Range </a:t>
            </a:r>
            <a:r>
              <a:rPr lang="en-US" dirty="0"/>
              <a:t>using pop of menu</a:t>
            </a:r>
          </a:p>
          <a:p>
            <a:pPr marL="0" indent="0">
              <a:buNone/>
            </a:pPr>
            <a:r>
              <a:rPr lang="en-US" dirty="0"/>
              <a:t>Now the model is set up to be executed.</a:t>
            </a:r>
          </a:p>
        </p:txBody>
      </p:sp>
      <p:pic>
        <p:nvPicPr>
          <p:cNvPr id="1028" name="Picture 4" descr="https://github.com/Mahyarona/Project-for-CIWS-VisChallenge/raw/master/images/First_API.png?raw=true">
            <a:extLst>
              <a:ext uri="{FF2B5EF4-FFF2-40B4-BE49-F238E27FC236}">
                <a16:creationId xmlns:a16="http://schemas.microsoft.com/office/drawing/2014/main" id="{AF46F806-EFF6-4FF1-AB10-8853ABB9B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329" y="2276928"/>
            <a:ext cx="7473869" cy="407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14FB3C9-DA4D-4494-B009-6552F9A2859D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93489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177" y="623661"/>
            <a:ext cx="8761413" cy="706964"/>
          </a:xfrm>
        </p:spPr>
        <p:txBody>
          <a:bodyPr/>
          <a:lstStyle/>
          <a:p>
            <a:r>
              <a:rPr lang="en-US" b="1" dirty="0"/>
              <a:t>How The Model Works: </a:t>
            </a:r>
            <a:br>
              <a:rPr lang="en-US" b="1" dirty="0"/>
            </a:br>
            <a:r>
              <a:rPr lang="en-US" b="1" dirty="0"/>
              <a:t>Step 2: Run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98AA6-5502-4625-B723-819FE0CF3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06" y="2212870"/>
            <a:ext cx="3606457" cy="28820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After preparation, users can run the model using “</a:t>
            </a:r>
            <a:r>
              <a:rPr lang="en-US" sz="1600" b="1" dirty="0">
                <a:solidFill>
                  <a:srgbClr val="00B050"/>
                </a:solidFill>
              </a:rPr>
              <a:t>Run the model</a:t>
            </a:r>
            <a:r>
              <a:rPr lang="en-US" sz="1600" b="1" dirty="0"/>
              <a:t>” button. Here is a flowchart showing how the model works:</a:t>
            </a:r>
          </a:p>
        </p:txBody>
      </p:sp>
      <p:pic>
        <p:nvPicPr>
          <p:cNvPr id="2052" name="Picture 4" descr="https://github.com/Mahyarona/Project-for-CIWS-VisChallenge/raw/master/images/Ranked.png?raw=true">
            <a:extLst>
              <a:ext uri="{FF2B5EF4-FFF2-40B4-BE49-F238E27FC236}">
                <a16:creationId xmlns:a16="http://schemas.microsoft.com/office/drawing/2014/main" id="{0C7A2496-41DC-42D3-9921-DFBA82AB2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6"/>
          <a:stretch/>
        </p:blipFill>
        <p:spPr bwMode="auto">
          <a:xfrm>
            <a:off x="0" y="3460198"/>
            <a:ext cx="4002444" cy="20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github.com/Mahyarona/Project-for-CIWS-VisChallenge/raw/master/images/Histogram.png?raw=true">
            <a:extLst>
              <a:ext uri="{FF2B5EF4-FFF2-40B4-BE49-F238E27FC236}">
                <a16:creationId xmlns:a16="http://schemas.microsoft.com/office/drawing/2014/main" id="{C6A20F72-485A-4D28-A2F3-7E8686A91C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27"/>
          <a:stretch/>
        </p:blipFill>
        <p:spPr bwMode="auto">
          <a:xfrm>
            <a:off x="8644440" y="1052500"/>
            <a:ext cx="3480398" cy="4005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8937A35-4B93-408F-A86B-8E6F5BEAA7BF}"/>
              </a:ext>
            </a:extLst>
          </p:cNvPr>
          <p:cNvSpPr/>
          <p:nvPr/>
        </p:nvSpPr>
        <p:spPr>
          <a:xfrm>
            <a:off x="4529405" y="1447337"/>
            <a:ext cx="3608913" cy="9968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Convert Data to </a:t>
            </a:r>
            <a:r>
              <a:rPr lang="en-US" sz="1400" b="1" dirty="0" err="1"/>
              <a:t>TimeTable</a:t>
            </a:r>
            <a:r>
              <a:rPr lang="en-US" sz="1400" b="1" dirty="0"/>
              <a:t> format (A general format for timeseries analysis in MATLAB)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2BD9113-94DC-49CC-A12C-5248C1ECA5F3}"/>
              </a:ext>
            </a:extLst>
          </p:cNvPr>
          <p:cNvSpPr/>
          <p:nvPr/>
        </p:nvSpPr>
        <p:spPr>
          <a:xfrm>
            <a:off x="4452916" y="2417453"/>
            <a:ext cx="3931127" cy="1236437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Initial classification using initial thresholds </a:t>
            </a:r>
          </a:p>
          <a:p>
            <a:pPr algn="ctr"/>
            <a:r>
              <a:rPr lang="en-US" sz="1200" b="1" dirty="0"/>
              <a:t>(Expert knowledge, Histogram Analysis, Sorting Data)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2A8E5A3-F007-419F-BA14-EF98E65D7425}"/>
              </a:ext>
            </a:extLst>
          </p:cNvPr>
          <p:cNvSpPr/>
          <p:nvPr/>
        </p:nvSpPr>
        <p:spPr>
          <a:xfrm>
            <a:off x="4204285" y="3650191"/>
            <a:ext cx="4256247" cy="1236437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Compute Duration and Water Volume for initial classes</a:t>
            </a:r>
          </a:p>
          <a:p>
            <a:pPr algn="ctr"/>
            <a:r>
              <a:rPr lang="en-US" sz="1200" b="1" dirty="0"/>
              <a:t>(Duration (second) =</a:t>
            </a:r>
            <a:r>
              <a:rPr lang="en-US" sz="1200" b="1" dirty="0" err="1"/>
              <a:t>NpEvent</a:t>
            </a:r>
            <a:r>
              <a:rPr lang="en-US" sz="1200" b="1" dirty="0"/>
              <a:t>*4s)</a:t>
            </a:r>
          </a:p>
          <a:p>
            <a:pPr algn="ctr"/>
            <a:r>
              <a:rPr lang="en-US" sz="1200" b="1" dirty="0"/>
              <a:t>(Volume (gallon) = </a:t>
            </a:r>
            <a:r>
              <a:rPr lang="en-US" sz="1200" b="1" dirty="0" err="1"/>
              <a:t>Npevent</a:t>
            </a:r>
            <a:r>
              <a:rPr lang="en-US" sz="1200" b="1" dirty="0"/>
              <a:t>*0.0087)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76BDC2A-6641-49C7-B8D1-04A3E03FB477}"/>
              </a:ext>
            </a:extLst>
          </p:cNvPr>
          <p:cNvSpPr/>
          <p:nvPr/>
        </p:nvSpPr>
        <p:spPr>
          <a:xfrm>
            <a:off x="4671697" y="4743264"/>
            <a:ext cx="3931127" cy="1237551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Unsupervised classification (k-means clustering) to merge similar initial classes based on Duration and Volume and provide 8 clusters</a:t>
            </a:r>
          </a:p>
        </p:txBody>
      </p:sp>
      <p:pic>
        <p:nvPicPr>
          <p:cNvPr id="2056" name="Picture 8" descr="https://github.com/Mahyarona/Project-for-CIWS-VisChallenge/raw/master/images/EightClassTable.png?raw=true">
            <a:extLst>
              <a:ext uri="{FF2B5EF4-FFF2-40B4-BE49-F238E27FC236}">
                <a16:creationId xmlns:a16="http://schemas.microsoft.com/office/drawing/2014/main" id="{E3D356E7-AE32-47BF-B08D-A39458150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952" y="5131400"/>
            <a:ext cx="4034887" cy="1679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061ABE-6500-4C5D-A8B6-92D536FD9CA3}"/>
              </a:ext>
            </a:extLst>
          </p:cNvPr>
          <p:cNvCxnSpPr>
            <a:cxnSpLocks/>
          </p:cNvCxnSpPr>
          <p:nvPr/>
        </p:nvCxnSpPr>
        <p:spPr>
          <a:xfrm flipH="1">
            <a:off x="3923399" y="3028808"/>
            <a:ext cx="589880" cy="36899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C618F9-7AAC-4382-A2CC-BB832185DD18}"/>
              </a:ext>
            </a:extLst>
          </p:cNvPr>
          <p:cNvCxnSpPr>
            <a:cxnSpLocks/>
          </p:cNvCxnSpPr>
          <p:nvPr/>
        </p:nvCxnSpPr>
        <p:spPr>
          <a:xfrm>
            <a:off x="8035877" y="2865679"/>
            <a:ext cx="608563" cy="837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47318B5-3C37-4CB3-BA04-98DEAA47BF55}"/>
              </a:ext>
            </a:extLst>
          </p:cNvPr>
          <p:cNvCxnSpPr>
            <a:cxnSpLocks/>
          </p:cNvCxnSpPr>
          <p:nvPr/>
        </p:nvCxnSpPr>
        <p:spPr>
          <a:xfrm>
            <a:off x="8181786" y="6343582"/>
            <a:ext cx="6658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8C535B43-25EB-49F6-9E9A-5EF177592B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62" y="5443008"/>
            <a:ext cx="4446116" cy="1419543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15CA2A6C-87C1-4150-A242-F149AD6499F2}"/>
              </a:ext>
            </a:extLst>
          </p:cNvPr>
          <p:cNvSpPr/>
          <p:nvPr/>
        </p:nvSpPr>
        <p:spPr>
          <a:xfrm>
            <a:off x="5018844" y="5896000"/>
            <a:ext cx="3162942" cy="9620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Labeling clusters according to “</a:t>
            </a:r>
            <a:r>
              <a:rPr lang="en-US" sz="1400" b="1" dirty="0"/>
              <a:t>Residential End Uses of Water, 2016</a:t>
            </a:r>
            <a:r>
              <a:rPr lang="en-US" sz="1300" b="1" dirty="0"/>
              <a:t>”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91838C-EAED-4E00-91FE-1B178AA86C17}"/>
              </a:ext>
            </a:extLst>
          </p:cNvPr>
          <p:cNvCxnSpPr>
            <a:cxnSpLocks/>
          </p:cNvCxnSpPr>
          <p:nvPr/>
        </p:nvCxnSpPr>
        <p:spPr>
          <a:xfrm flipH="1">
            <a:off x="4452916" y="6349798"/>
            <a:ext cx="502458" cy="272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78FEA8F-F1F4-439A-BC18-B7D5F6D40263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C6BFCF-0543-461A-AB73-560B86B1AC84}"/>
              </a:ext>
            </a:extLst>
          </p:cNvPr>
          <p:cNvCxnSpPr/>
          <p:nvPr/>
        </p:nvCxnSpPr>
        <p:spPr>
          <a:xfrm flipV="1">
            <a:off x="9538092" y="1052501"/>
            <a:ext cx="0" cy="4042409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4F29EF8-6505-4588-B8AB-973AFA894FA8}"/>
              </a:ext>
            </a:extLst>
          </p:cNvPr>
          <p:cNvCxnSpPr/>
          <p:nvPr/>
        </p:nvCxnSpPr>
        <p:spPr>
          <a:xfrm flipV="1">
            <a:off x="10137964" y="1052500"/>
            <a:ext cx="0" cy="4042409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D210396-5586-4688-9607-38ABE74987B5}"/>
              </a:ext>
            </a:extLst>
          </p:cNvPr>
          <p:cNvSpPr txBox="1"/>
          <p:nvPr/>
        </p:nvSpPr>
        <p:spPr>
          <a:xfrm>
            <a:off x="8689862" y="979368"/>
            <a:ext cx="832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~20</a:t>
            </a:r>
          </a:p>
          <a:p>
            <a:r>
              <a:rPr lang="en-US" sz="1400" b="1" dirty="0"/>
              <a:t>classes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A8120F-245F-4D04-ABB5-877A8D9D8E42}"/>
              </a:ext>
            </a:extLst>
          </p:cNvPr>
          <p:cNvSpPr txBox="1"/>
          <p:nvPr/>
        </p:nvSpPr>
        <p:spPr>
          <a:xfrm>
            <a:off x="9538092" y="1069015"/>
            <a:ext cx="61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</a:t>
            </a:r>
          </a:p>
          <a:p>
            <a:r>
              <a:rPr lang="en-US" sz="1400" b="1" dirty="0"/>
              <a:t>class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C697FB-4073-4DB2-A8A4-F5D3363D8B60}"/>
              </a:ext>
            </a:extLst>
          </p:cNvPr>
          <p:cNvSpPr txBox="1"/>
          <p:nvPr/>
        </p:nvSpPr>
        <p:spPr>
          <a:xfrm>
            <a:off x="10342808" y="1015857"/>
            <a:ext cx="61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</a:t>
            </a:r>
          </a:p>
          <a:p>
            <a:r>
              <a:rPr lang="en-US" sz="1400" b="1" dirty="0"/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2662028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705220"/>
            <a:ext cx="8761413" cy="706964"/>
          </a:xfrm>
        </p:spPr>
        <p:txBody>
          <a:bodyPr/>
          <a:lstStyle/>
          <a:p>
            <a:r>
              <a:rPr lang="en-US" b="1" dirty="0"/>
              <a:t>How The Model Works: </a:t>
            </a:r>
            <a:br>
              <a:rPr lang="en-US" b="1" dirty="0"/>
            </a:br>
            <a:r>
              <a:rPr lang="en-US" b="1" dirty="0"/>
              <a:t>Step 3: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98AA6-5502-4625-B723-819FE0CF3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208" y="2500864"/>
            <a:ext cx="3864914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model can visualize the data based on two features of the clusters; </a:t>
            </a:r>
            <a:r>
              <a:rPr lang="en-US" b="1" dirty="0">
                <a:solidFill>
                  <a:srgbClr val="00B0F0"/>
                </a:solidFill>
              </a:rPr>
              <a:t>Volume and Duration </a:t>
            </a:r>
            <a:r>
              <a:rPr lang="en-US" dirty="0"/>
              <a:t>of Total Water Use. Users can switch between these using “</a:t>
            </a:r>
            <a:r>
              <a:rPr lang="en-US" b="1" dirty="0">
                <a:solidFill>
                  <a:srgbClr val="0070C0"/>
                </a:solidFill>
              </a:rPr>
              <a:t>Volume Analysis</a:t>
            </a:r>
            <a:r>
              <a:rPr lang="en-US" dirty="0"/>
              <a:t>” and “</a:t>
            </a:r>
            <a:r>
              <a:rPr lang="en-US" b="1" dirty="0">
                <a:solidFill>
                  <a:srgbClr val="002060"/>
                </a:solidFill>
              </a:rPr>
              <a:t>Duration Analysis</a:t>
            </a:r>
            <a:r>
              <a:rPr lang="en-US" dirty="0"/>
              <a:t>” button. The model provides two charts;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 bar histogram for actual values </a:t>
            </a:r>
            <a:r>
              <a:rPr lang="en-US" dirty="0"/>
              <a:t>and </a:t>
            </a:r>
            <a:r>
              <a:rPr lang="en-US" b="1" dirty="0">
                <a:solidFill>
                  <a:srgbClr val="00B050"/>
                </a:solidFill>
              </a:rPr>
              <a:t>a pie chart for relative values</a:t>
            </a:r>
            <a:r>
              <a:rPr lang="en-US" dirty="0"/>
              <a:t>.</a:t>
            </a:r>
          </a:p>
        </p:txBody>
      </p:sp>
      <p:pic>
        <p:nvPicPr>
          <p:cNvPr id="1028" name="Picture 4" descr="https://github.com/Mahyarona/Project-for-CIWS-VisChallenge/raw/master/images/First_API.png?raw=true">
            <a:extLst>
              <a:ext uri="{FF2B5EF4-FFF2-40B4-BE49-F238E27FC236}">
                <a16:creationId xmlns:a16="http://schemas.microsoft.com/office/drawing/2014/main" id="{AF46F806-EFF6-4FF1-AB10-8853ABB9B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329" y="2276928"/>
            <a:ext cx="7473869" cy="407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28470F-27E8-4E24-925A-C3D63819CC2F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5148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705220"/>
            <a:ext cx="8761413" cy="706964"/>
          </a:xfrm>
        </p:spPr>
        <p:txBody>
          <a:bodyPr/>
          <a:lstStyle/>
          <a:p>
            <a:r>
              <a:rPr lang="en-US" b="1" dirty="0"/>
              <a:t>How The Model Works: </a:t>
            </a:r>
            <a:br>
              <a:rPr lang="en-US" b="1" dirty="0"/>
            </a:br>
            <a:r>
              <a:rPr lang="en-US" b="1" dirty="0"/>
              <a:t>Step 4: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98AA6-5502-4625-B723-819FE0CF3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208" y="2500864"/>
            <a:ext cx="3864914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Users can export the result of clustering (Table in the GUI) in </a:t>
            </a:r>
            <a:r>
              <a:rPr lang="en-US" b="1" dirty="0"/>
              <a:t>“.txt” </a:t>
            </a:r>
            <a:r>
              <a:rPr lang="en-US" dirty="0"/>
              <a:t>file using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“Export Results in txt”</a:t>
            </a:r>
            <a:r>
              <a:rPr lang="en-US" dirty="0"/>
              <a:t> button and reset the GUI for other date range execution using </a:t>
            </a: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“Reset” </a:t>
            </a:r>
            <a:r>
              <a:rPr lang="en-US" dirty="0"/>
              <a:t>button.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8" name="Picture 4" descr="https://github.com/Mahyarona/Project-for-CIWS-VisChallenge/raw/master/images/First_API.png?raw=true">
            <a:extLst>
              <a:ext uri="{FF2B5EF4-FFF2-40B4-BE49-F238E27FC236}">
                <a16:creationId xmlns:a16="http://schemas.microsoft.com/office/drawing/2014/main" id="{AF46F806-EFF6-4FF1-AB10-8853ABB9B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329" y="2276928"/>
            <a:ext cx="7473869" cy="4078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A7C2C8-5079-42C4-ACE0-C030A265F083}"/>
              </a:ext>
            </a:extLst>
          </p:cNvPr>
          <p:cNvSpPr/>
          <p:nvPr/>
        </p:nvSpPr>
        <p:spPr>
          <a:xfrm>
            <a:off x="10553350" y="502558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0388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2" y="705220"/>
            <a:ext cx="8761413" cy="706964"/>
          </a:xfrm>
        </p:spPr>
        <p:txBody>
          <a:bodyPr/>
          <a:lstStyle/>
          <a:p>
            <a:r>
              <a:rPr lang="en-US" b="1" dirty="0"/>
              <a:t>Pros and Cons:</a:t>
            </a:r>
          </a:p>
        </p:txBody>
      </p:sp>
      <p:pic>
        <p:nvPicPr>
          <p:cNvPr id="1028" name="Picture 4" descr="https://github.com/Mahyarona/Project-for-CIWS-VisChallenge/raw/master/images/First_API.png?raw=true">
            <a:extLst>
              <a:ext uri="{FF2B5EF4-FFF2-40B4-BE49-F238E27FC236}">
                <a16:creationId xmlns:a16="http://schemas.microsoft.com/office/drawing/2014/main" id="{AF46F806-EFF6-4FF1-AB10-8853ABB9B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5227" y="311301"/>
            <a:ext cx="4034732" cy="2201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77F6B7D-15AB-46C3-9F45-01EE101948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7144738"/>
              </p:ext>
            </p:extLst>
          </p:nvPr>
        </p:nvGraphicFramePr>
        <p:xfrm>
          <a:off x="149289" y="2211355"/>
          <a:ext cx="11746172" cy="4814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FDA1BF8-EE94-4FCC-A7F3-E61F6FC839B5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3602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5805-2D57-4DCB-B131-53DC32F6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504" y="344494"/>
            <a:ext cx="8761413" cy="706964"/>
          </a:xfrm>
        </p:spPr>
        <p:txBody>
          <a:bodyPr/>
          <a:lstStyle/>
          <a:p>
            <a:r>
              <a:rPr lang="en-US" b="1" dirty="0"/>
              <a:t>Demo</a:t>
            </a:r>
          </a:p>
        </p:txBody>
      </p:sp>
      <p:pic>
        <p:nvPicPr>
          <p:cNvPr id="4" name="20190328_152316">
            <a:hlinkClick r:id="" action="ppaction://media"/>
            <a:extLst>
              <a:ext uri="{FF2B5EF4-FFF2-40B4-BE49-F238E27FC236}">
                <a16:creationId xmlns:a16="http://schemas.microsoft.com/office/drawing/2014/main" id="{0A673B82-A302-4025-A817-4A2286A008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923" y="436596"/>
            <a:ext cx="11832077" cy="63489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2186C-7DF5-49FF-AA19-0BABFF27014C}"/>
              </a:ext>
            </a:extLst>
          </p:cNvPr>
          <p:cNvSpPr/>
          <p:nvPr/>
        </p:nvSpPr>
        <p:spPr>
          <a:xfrm>
            <a:off x="10603684" y="461394"/>
            <a:ext cx="349471" cy="343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156256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706</Words>
  <Application>Microsoft Office PowerPoint</Application>
  <PresentationFormat>Widescreen</PresentationFormat>
  <Paragraphs>70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A GUI Developed for Intelligent Water Supply Data Visualization Challenge</vt:lpstr>
      <vt:lpstr>The General Idea: Signal Classification</vt:lpstr>
      <vt:lpstr>Dataset: Single Family Residential Data Platform: MATLAB </vt:lpstr>
      <vt:lpstr>How The Model Works:  Step 1: Preparation</vt:lpstr>
      <vt:lpstr>How The Model Works:  Step 2: Run The Model</vt:lpstr>
      <vt:lpstr>How The Model Works:  Step 3: Visualization</vt:lpstr>
      <vt:lpstr>How The Model Works:  Step 4: options</vt:lpstr>
      <vt:lpstr>Pros and Cons: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 developed for cyberinfrastructure  for Intelligent Water Supply Data Visualization Challenge</dc:title>
  <dc:creator>Mahyar Aboutalebi</dc:creator>
  <cp:lastModifiedBy>Mahyar Aboutalebi</cp:lastModifiedBy>
  <cp:revision>15</cp:revision>
  <dcterms:created xsi:type="dcterms:W3CDTF">2019-03-28T21:11:51Z</dcterms:created>
  <dcterms:modified xsi:type="dcterms:W3CDTF">2019-03-29T04:46:44Z</dcterms:modified>
</cp:coreProperties>
</file>